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</p:sldMasterIdLst>
  <p:notesMasterIdLst>
    <p:notesMasterId r:id="rId38"/>
  </p:notesMasterIdLst>
  <p:handoutMasterIdLst>
    <p:handoutMasterId r:id="rId39"/>
  </p:handoutMasterIdLst>
  <p:sldIdLst>
    <p:sldId id="275" r:id="rId3"/>
    <p:sldId id="256" r:id="rId4"/>
    <p:sldId id="277" r:id="rId5"/>
    <p:sldId id="278" r:id="rId6"/>
    <p:sldId id="770" r:id="rId7"/>
    <p:sldId id="279" r:id="rId8"/>
    <p:sldId id="280" r:id="rId9"/>
    <p:sldId id="771" r:id="rId10"/>
    <p:sldId id="285" r:id="rId11"/>
    <p:sldId id="286" r:id="rId12"/>
    <p:sldId id="772" r:id="rId13"/>
    <p:sldId id="773" r:id="rId14"/>
    <p:sldId id="289" r:id="rId15"/>
    <p:sldId id="290" r:id="rId16"/>
    <p:sldId id="284" r:id="rId17"/>
    <p:sldId id="774" r:id="rId18"/>
    <p:sldId id="283" r:id="rId19"/>
    <p:sldId id="292" r:id="rId20"/>
    <p:sldId id="768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282" r:id="rId34"/>
    <p:sldId id="306" r:id="rId35"/>
    <p:sldId id="307" r:id="rId36"/>
    <p:sldId id="27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839"/>
    <a:srgbClr val="EBEADC"/>
    <a:srgbClr val="C52128"/>
    <a:srgbClr val="1B449C"/>
    <a:srgbClr val="75C2D4"/>
    <a:srgbClr val="009FAC"/>
    <a:srgbClr val="AED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11"/>
    <p:restoredTop sz="95377"/>
  </p:normalViewPr>
  <p:slideViewPr>
    <p:cSldViewPr snapToGrid="0" snapToObjects="1">
      <p:cViewPr varScale="1">
        <p:scale>
          <a:sx n="78" d="100"/>
          <a:sy n="78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032384813284481"/>
          <c:y val="0.33446219216796719"/>
          <c:w val="0.54195285985291441"/>
          <c:h val="0.68507173532903853"/>
        </c:manualLayout>
      </c:layout>
      <c:radarChart>
        <c:radarStyle val="marker"/>
        <c:varyColors val="0"/>
        <c:ser>
          <c:idx val="0"/>
          <c:order val="0"/>
          <c:tx>
            <c:strRef>
              <c:f>Sheet1!$C$4</c:f>
              <c:strCache>
                <c:ptCount val="1"/>
                <c:pt idx="0">
                  <c:v>Current Ability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cat>
            <c:strRef>
              <c:f>Sheet1!$B$5:$B$9</c:f>
              <c:strCache>
                <c:ptCount val="5"/>
                <c:pt idx="0">
                  <c:v>Dynamicity</c:v>
                </c:pt>
                <c:pt idx="1">
                  <c:v>Proactivity</c:v>
                </c:pt>
                <c:pt idx="2">
                  <c:v>Data</c:v>
                </c:pt>
                <c:pt idx="3">
                  <c:v>Randomness</c:v>
                </c:pt>
                <c:pt idx="4">
                  <c:v>Automation</c:v>
                </c:pt>
              </c:strCache>
            </c:strRef>
          </c:cat>
          <c:val>
            <c:numRef>
              <c:f>Sheet1!$C$5:$C$9</c:f>
              <c:numCache>
                <c:formatCode>General</c:formatCode>
                <c:ptCount val="5"/>
                <c:pt idx="0">
                  <c:v>0.4</c:v>
                </c:pt>
                <c:pt idx="1">
                  <c:v>0.42</c:v>
                </c:pt>
                <c:pt idx="2">
                  <c:v>0.45</c:v>
                </c:pt>
                <c:pt idx="3">
                  <c:v>0.5</c:v>
                </c:pt>
                <c:pt idx="4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41-EF47-AD1A-203888112D32}"/>
            </c:ext>
          </c:extLst>
        </c:ser>
        <c:ser>
          <c:idx val="1"/>
          <c:order val="1"/>
          <c:tx>
            <c:strRef>
              <c:f>Sheet1!$D$4</c:f>
              <c:strCache>
                <c:ptCount val="1"/>
                <c:pt idx="0">
                  <c:v>Future Demand</c:v>
                </c:pt>
              </c:strCache>
            </c:strRef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4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cat>
            <c:strRef>
              <c:f>Sheet1!$B$5:$B$9</c:f>
              <c:strCache>
                <c:ptCount val="5"/>
                <c:pt idx="0">
                  <c:v>Dynamicity</c:v>
                </c:pt>
                <c:pt idx="1">
                  <c:v>Proactivity</c:v>
                </c:pt>
                <c:pt idx="2">
                  <c:v>Data</c:v>
                </c:pt>
                <c:pt idx="3">
                  <c:v>Randomness</c:v>
                </c:pt>
                <c:pt idx="4">
                  <c:v>Automation</c:v>
                </c:pt>
              </c:strCache>
            </c:strRef>
          </c:cat>
          <c:val>
            <c:numRef>
              <c:f>Sheet1!$D$5:$D$9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41-EF47-AD1A-203888112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1320912"/>
        <c:axId val="381321472"/>
      </c:radarChart>
      <c:catAx>
        <c:axId val="38132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321472"/>
        <c:crosses val="autoZero"/>
        <c:auto val="1"/>
        <c:lblAlgn val="ctr"/>
        <c:lblOffset val="100"/>
        <c:noMultiLvlLbl val="0"/>
      </c:catAx>
      <c:valAx>
        <c:axId val="381321472"/>
        <c:scaling>
          <c:orientation val="minMax"/>
          <c:max val="1.3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132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253140638003257"/>
          <c:y val="0.1725184318404962"/>
          <c:w val="0.5599696355171061"/>
          <c:h val="7.649219312957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094C8-6BAA-0D43-B5FB-46B347CDD169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5E97-0E24-C94E-BE3A-D7DAEF4B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16B63-A118-42F5-B1FE-958FE283F281}" type="datetimeFigureOut">
              <a:rPr lang="zh-CN" altLang="en-US" smtClean="0"/>
              <a:t>2018/3/27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1D22-DFEA-4C78-B499-4EA7B5FE34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61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18727-7EAF-4321-ADDF-B66A0E85CDE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71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10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18727-7EAF-4321-ADDF-B66A0E85CDE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651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18727-7EAF-4321-ADDF-B66A0E85CDE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86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618727-7EAF-4321-ADDF-B66A0E85CDE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004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33458-7A0B-45A8-B339-A1F062082EA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016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307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10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50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03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2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3260546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5107735" cy="3260546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0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1" name="Content Placeholder 12"/>
          <p:cNvSpPr>
            <a:spLocks noGrp="1"/>
          </p:cNvSpPr>
          <p:nvPr>
            <p:ph sz="quarter" idx="11"/>
          </p:nvPr>
        </p:nvSpPr>
        <p:spPr>
          <a:xfrm>
            <a:off x="6246064" y="3123001"/>
            <a:ext cx="5107735" cy="3260546"/>
          </a:xfrm>
          <a:prstGeom prst="rect">
            <a:avLst/>
          </a:prstGeom>
        </p:spPr>
        <p:txBody>
          <a:bodyPr/>
          <a:lstStyle>
            <a:lvl1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7FBBC0"/>
              </a:buClr>
              <a:defRPr>
                <a:solidFill>
                  <a:srgbClr val="37383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1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 hasCustomPrompt="1"/>
          </p:nvPr>
        </p:nvSpPr>
        <p:spPr>
          <a:xfrm>
            <a:off x="912774" y="1154488"/>
            <a:ext cx="9990713" cy="7788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0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99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altLang="zh-CN" dirty="0"/>
              <a:t>Slide Title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12774" y="2133157"/>
            <a:ext cx="9990713" cy="40966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0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Headline in Arial Regular 24 - 32 point</a:t>
            </a:r>
          </a:p>
        </p:txBody>
      </p:sp>
    </p:spTree>
    <p:extLst>
      <p:ext uri="{BB962C8B-B14F-4D97-AF65-F5344CB8AC3E}">
        <p14:creationId xmlns:p14="http://schemas.microsoft.com/office/powerpoint/2010/main" val="404135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29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4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3"/>
            <a:ext cx="2844800" cy="366182"/>
          </a:xfrm>
          <a:prstGeom prst="rect">
            <a:avLst/>
          </a:prstGeom>
        </p:spPr>
        <p:txBody>
          <a:bodyPr/>
          <a:lstStyle/>
          <a:p>
            <a:fld id="{2098CFA8-40D4-D44D-A04B-26D67CBC06B9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618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3"/>
            <a:ext cx="2844800" cy="366182"/>
          </a:xfrm>
          <a:prstGeom prst="rect">
            <a:avLst/>
          </a:prstGeom>
        </p:spPr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1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29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1" y="6356353"/>
            <a:ext cx="2844800" cy="366182"/>
          </a:xfrm>
          <a:prstGeom prst="rect">
            <a:avLst/>
          </a:prstGeom>
        </p:spPr>
        <p:txBody>
          <a:bodyPr/>
          <a:lstStyle/>
          <a:p>
            <a:fld id="{2098CFA8-40D4-D44D-A04B-26D67CBC06B9}" type="datetimeFigureOut">
              <a:rPr lang="en-US" smtClean="0"/>
              <a:t>3/27/18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618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1" y="6356353"/>
            <a:ext cx="2844800" cy="366182"/>
          </a:xfrm>
          <a:prstGeom prst="rect">
            <a:avLst/>
          </a:prstGeom>
        </p:spPr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83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3.emf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openxmlformats.org/officeDocument/2006/relationships/image" Target="../media/image13.emf"/><Relationship Id="rId4" Type="http://schemas.openxmlformats.org/officeDocument/2006/relationships/image" Target="../media/image27.emf"/><Relationship Id="rId9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13.emf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12" Type="http://schemas.openxmlformats.org/officeDocument/2006/relationships/image" Target="../media/image12.emf"/><Relationship Id="rId2" Type="http://schemas.openxmlformats.org/officeDocument/2006/relationships/image" Target="../media/image11.png"/><Relationship Id="rId16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5" Type="http://schemas.openxmlformats.org/officeDocument/2006/relationships/image" Target="../media/image22.png"/><Relationship Id="rId10" Type="http://schemas.openxmlformats.org/officeDocument/2006/relationships/image" Target="../media/image39.jpe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deeplearningbook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eyer/ml/blob/master/tensorflow/autoencoder.%7bpy,ipynb%7d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hyperlink" Target="http://arxiv.org/pdf/1608.08225v1.pdf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9.png"/><Relationship Id="rId7" Type="http://schemas.openxmlformats.org/officeDocument/2006/relationships/image" Target="../media/image2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3.emf"/><Relationship Id="rId7" Type="http://schemas.openxmlformats.org/officeDocument/2006/relationships/image" Target="../media/image75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206.5538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etf.org/proceedings/101/slides/slides-101-iccrg-pcc-performance-oriented-congestion-control-00.pdf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255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3405" y="258170"/>
            <a:ext cx="9990713" cy="778875"/>
          </a:xfrm>
        </p:spPr>
        <p:txBody>
          <a:bodyPr>
            <a:normAutofit/>
          </a:bodyPr>
          <a:lstStyle/>
          <a:p>
            <a:r>
              <a:rPr lang="en-US" sz="4000" b="1" dirty="0"/>
              <a:t>Architecture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35470" y="4759794"/>
            <a:ext cx="3838678" cy="12718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pic>
        <p:nvPicPr>
          <p:cNvPr id="5" name="Picture 5" descr="云(色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1566" y="2821687"/>
            <a:ext cx="3096344" cy="10080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连接符 5"/>
          <p:cNvCxnSpPr/>
          <p:nvPr/>
        </p:nvCxnSpPr>
        <p:spPr bwMode="auto">
          <a:xfrm flipH="1">
            <a:off x="2799789" y="1593798"/>
            <a:ext cx="3106" cy="288096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sp>
        <p:nvSpPr>
          <p:cNvPr id="7" name="圆角矩形 6"/>
          <p:cNvSpPr/>
          <p:nvPr/>
        </p:nvSpPr>
        <p:spPr bwMode="auto">
          <a:xfrm>
            <a:off x="2347704" y="1665970"/>
            <a:ext cx="230392" cy="262574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95" tIns="39598" rIns="79195" bIns="39598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801607" fontAlgn="base">
              <a:spcBef>
                <a:spcPct val="0"/>
              </a:spcBef>
              <a:spcAft>
                <a:spcPct val="0"/>
              </a:spcAft>
            </a:pPr>
            <a:endParaRPr lang="zh-CN" altLang="en-US" sz="1000" dirty="0">
              <a:latin typeface="FrutigerNext LT Regular" pitchFamily="34" charset="0"/>
              <a:ea typeface="ＭＳ Ｐゴシック" pitchFamily="34" charset="-128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015692" y="3022896"/>
            <a:ext cx="231629" cy="224192"/>
          </a:xfrm>
          <a:prstGeom prst="ellips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95" tIns="39598" rIns="79195" bIns="39598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01607" fontAlgn="base">
              <a:spcBef>
                <a:spcPct val="0"/>
              </a:spcBef>
              <a:spcAft>
                <a:spcPct val="0"/>
              </a:spcAft>
            </a:pPr>
            <a:endParaRPr lang="zh-CN" altLang="en-US" sz="1000" dirty="0">
              <a:latin typeface="FrutigerNext LT Regular" pitchFamily="34" charset="0"/>
              <a:ea typeface="ＭＳ Ｐゴシック" pitchFamily="34" charset="-128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380389" y="3463867"/>
            <a:ext cx="231629" cy="224192"/>
          </a:xfrm>
          <a:prstGeom prst="ellips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95" tIns="39598" rIns="79195" bIns="39598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01607" fontAlgn="base">
              <a:spcBef>
                <a:spcPct val="0"/>
              </a:spcBef>
              <a:spcAft>
                <a:spcPct val="0"/>
              </a:spcAft>
            </a:pPr>
            <a:endParaRPr lang="zh-CN" altLang="en-US" sz="1000" dirty="0">
              <a:latin typeface="FrutigerNext LT Regular" pitchFamily="34" charset="0"/>
              <a:ea typeface="ＭＳ Ｐゴシック" pitchFamily="34" charset="-128"/>
            </a:endParaRPr>
          </a:p>
        </p:txBody>
      </p:sp>
      <p:cxnSp>
        <p:nvCxnSpPr>
          <p:cNvPr id="10" name="直接连接符 9"/>
          <p:cNvCxnSpPr>
            <a:stCxn id="8" idx="4"/>
            <a:endCxn id="9" idx="7"/>
          </p:cNvCxnSpPr>
          <p:nvPr/>
        </p:nvCxnSpPr>
        <p:spPr bwMode="auto">
          <a:xfrm flipH="1">
            <a:off x="2578096" y="3247088"/>
            <a:ext cx="553410" cy="24961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椭圆 10"/>
          <p:cNvSpPr/>
          <p:nvPr/>
        </p:nvSpPr>
        <p:spPr bwMode="auto">
          <a:xfrm>
            <a:off x="1670395" y="2960553"/>
            <a:ext cx="231629" cy="224192"/>
          </a:xfrm>
          <a:prstGeom prst="ellips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95" tIns="39598" rIns="79195" bIns="39598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01607" fontAlgn="base">
              <a:spcBef>
                <a:spcPct val="0"/>
              </a:spcBef>
              <a:spcAft>
                <a:spcPct val="0"/>
              </a:spcAft>
            </a:pPr>
            <a:endParaRPr lang="zh-CN" altLang="en-US" sz="1000" dirty="0">
              <a:latin typeface="FrutigerNext LT Regular" pitchFamily="34" charset="0"/>
              <a:ea typeface="ＭＳ Ｐゴシック" pitchFamily="34" charset="-128"/>
            </a:endParaRPr>
          </a:p>
        </p:txBody>
      </p:sp>
      <p:cxnSp>
        <p:nvCxnSpPr>
          <p:cNvPr id="12" name="直接连接符 11"/>
          <p:cNvCxnSpPr>
            <a:stCxn id="11" idx="5"/>
            <a:endCxn id="9" idx="1"/>
          </p:cNvCxnSpPr>
          <p:nvPr/>
        </p:nvCxnSpPr>
        <p:spPr bwMode="auto">
          <a:xfrm>
            <a:off x="1868103" y="3151912"/>
            <a:ext cx="546207" cy="344786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>
            <a:stCxn id="7" idx="2"/>
            <a:endCxn id="9" idx="0"/>
          </p:cNvCxnSpPr>
          <p:nvPr/>
        </p:nvCxnSpPr>
        <p:spPr bwMode="auto">
          <a:xfrm>
            <a:off x="2462900" y="1928544"/>
            <a:ext cx="33303" cy="1535323"/>
          </a:xfrm>
          <a:prstGeom prst="line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>
            <a:endCxn id="8" idx="0"/>
          </p:cNvCxnSpPr>
          <p:nvPr/>
        </p:nvCxnSpPr>
        <p:spPr bwMode="auto">
          <a:xfrm>
            <a:off x="2802895" y="2033515"/>
            <a:ext cx="328611" cy="989381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>
            <a:stCxn id="7" idx="2"/>
            <a:endCxn id="11" idx="0"/>
          </p:cNvCxnSpPr>
          <p:nvPr/>
        </p:nvCxnSpPr>
        <p:spPr bwMode="auto">
          <a:xfrm flipH="1">
            <a:off x="1786210" y="1928544"/>
            <a:ext cx="676691" cy="1032009"/>
          </a:xfrm>
          <a:prstGeom prst="line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连接符 15"/>
          <p:cNvCxnSpPr>
            <a:stCxn id="11" idx="6"/>
            <a:endCxn id="8" idx="2"/>
          </p:cNvCxnSpPr>
          <p:nvPr/>
        </p:nvCxnSpPr>
        <p:spPr bwMode="auto">
          <a:xfrm>
            <a:off x="1902024" y="3072650"/>
            <a:ext cx="1113667" cy="62343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矩形 16"/>
          <p:cNvSpPr/>
          <p:nvPr/>
        </p:nvSpPr>
        <p:spPr bwMode="auto">
          <a:xfrm>
            <a:off x="1555842" y="4970892"/>
            <a:ext cx="864096" cy="3189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noFill/>
          </a:ln>
          <a:effectLst/>
        </p:spPr>
        <p:txBody>
          <a:bodyPr wrap="square" lIns="35989" tIns="35989" rIns="35989" bIns="35989" rtlCol="0" anchor="ctr">
            <a:noAutofit/>
          </a:bodyPr>
          <a:lstStyle/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Control 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3383391" y="5358513"/>
            <a:ext cx="864096" cy="270701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txBody>
          <a:bodyPr wrap="square" lIns="35989" tIns="35989" rIns="35989" bIns="35989" rtlCol="0" anchor="ctr">
            <a:noAutofit/>
          </a:bodyPr>
          <a:lstStyle/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Embedded</a:t>
            </a:r>
          </a:p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377009" y="5649383"/>
            <a:ext cx="864095" cy="270701"/>
          </a:xfrm>
          <a:prstGeom prst="rect">
            <a:avLst/>
          </a:prstGeom>
          <a:solidFill>
            <a:srgbClr val="FF0000"/>
          </a:solidFill>
          <a:ln w="38100">
            <a:noFill/>
          </a:ln>
          <a:effectLst/>
        </p:spPr>
        <p:txBody>
          <a:bodyPr wrap="square" lIns="35989" tIns="35989" rIns="35989" bIns="35989" rtlCol="0" anchor="ctr">
            <a:noAutofit/>
          </a:bodyPr>
          <a:lstStyle/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Forwarding</a:t>
            </a:r>
          </a:p>
        </p:txBody>
      </p:sp>
      <p:cxnSp>
        <p:nvCxnSpPr>
          <p:cNvPr id="21" name="直接连接符 20"/>
          <p:cNvCxnSpPr>
            <a:stCxn id="7" idx="2"/>
            <a:endCxn id="8" idx="0"/>
          </p:cNvCxnSpPr>
          <p:nvPr/>
        </p:nvCxnSpPr>
        <p:spPr bwMode="auto">
          <a:xfrm>
            <a:off x="2462900" y="1928544"/>
            <a:ext cx="668606" cy="1094352"/>
          </a:xfrm>
          <a:prstGeom prst="line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133"/>
          <p:cNvSpPr txBox="1"/>
          <p:nvPr/>
        </p:nvSpPr>
        <p:spPr>
          <a:xfrm>
            <a:off x="1646270" y="5999027"/>
            <a:ext cx="1492333" cy="276929"/>
          </a:xfrm>
          <a:prstGeom prst="rect">
            <a:avLst/>
          </a:prstGeom>
          <a:noFill/>
          <a:ln>
            <a:noFill/>
          </a:ln>
        </p:spPr>
        <p:txBody>
          <a:bodyPr wrap="none" lIns="91419" tIns="45709" rIns="91419" bIns="45709" rtlCol="0">
            <a:spAutoFit/>
          </a:bodyPr>
          <a:lstStyle/>
          <a:p>
            <a:r>
              <a:rPr lang="en-US" altLang="zh-CN" sz="1200" dirty="0">
                <a:latin typeface="+mn-ea"/>
              </a:rPr>
              <a:t>INI Network  Node</a:t>
            </a:r>
          </a:p>
        </p:txBody>
      </p:sp>
      <p:cxnSp>
        <p:nvCxnSpPr>
          <p:cNvPr id="24" name="直接连接符 23"/>
          <p:cNvCxnSpPr>
            <a:stCxn id="9" idx="2"/>
          </p:cNvCxnSpPr>
          <p:nvPr/>
        </p:nvCxnSpPr>
        <p:spPr bwMode="auto">
          <a:xfrm flipH="1">
            <a:off x="615124" y="3575962"/>
            <a:ext cx="1765265" cy="103101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接连接符 24"/>
          <p:cNvCxnSpPr>
            <a:endCxn id="9" idx="6"/>
          </p:cNvCxnSpPr>
          <p:nvPr/>
        </p:nvCxnSpPr>
        <p:spPr bwMode="auto">
          <a:xfrm flipH="1" flipV="1">
            <a:off x="2612018" y="3575963"/>
            <a:ext cx="1762130" cy="1041216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圆角矩形 25"/>
          <p:cNvSpPr/>
          <p:nvPr/>
        </p:nvSpPr>
        <p:spPr>
          <a:xfrm>
            <a:off x="4097754" y="1284509"/>
            <a:ext cx="3686117" cy="22540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/>
            <a:endParaRPr lang="zh-CN" altLang="en-US" sz="1799" dirty="0">
              <a:solidFill>
                <a:schemeClr val="tx1"/>
              </a:solidFill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5190886" y="2433623"/>
            <a:ext cx="2026292" cy="258734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Data </a:t>
            </a:r>
            <a:r>
              <a:rPr lang="en-US" altLang="zh-CN" sz="1000" dirty="0" err="1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Mng</a:t>
            </a:r>
            <a:endParaRPr lang="zh-CN" altLang="en-US" sz="1000" dirty="0">
              <a:solidFill>
                <a:schemeClr val="bg1"/>
              </a:solidFill>
              <a:latin typeface="FrutigerNext LT Regular" pitchFamily="34" charset="0"/>
              <a:ea typeface="ＭＳ Ｐゴシック" pitchFamily="34" charset="-128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4308021" y="2881111"/>
            <a:ext cx="953792" cy="258676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FrutigerNext LT Regular" pitchFamily="34" charset="0"/>
                <a:ea typeface="ＭＳ Ｐゴシック" pitchFamily="34" charset="-128"/>
              </a:rPr>
              <a:t>Collection</a:t>
            </a:r>
            <a:endParaRPr lang="zh-CN" altLang="en-US" sz="1000" dirty="0">
              <a:latin typeface="FrutigerNext LT Regular" pitchFamily="34" charset="0"/>
              <a:ea typeface="ＭＳ Ｐゴシック" pitchFamily="34" charset="-128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5349740" y="2882368"/>
            <a:ext cx="953792" cy="258676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FrutigerNext LT Regular" pitchFamily="34" charset="0"/>
                <a:ea typeface="ＭＳ Ｐゴシック" pitchFamily="34" charset="-128"/>
              </a:rPr>
              <a:t>Cleaning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812080" y="1913743"/>
            <a:ext cx="0" cy="234305"/>
          </a:xfrm>
          <a:prstGeom prst="line">
            <a:avLst/>
          </a:prstGeom>
          <a:ln>
            <a:solidFill>
              <a:schemeClr val="bg1"/>
            </a:solidFill>
            <a:prstDash val="lgDashDot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柱形 32"/>
          <p:cNvSpPr/>
          <p:nvPr/>
        </p:nvSpPr>
        <p:spPr>
          <a:xfrm>
            <a:off x="4425582" y="2414357"/>
            <a:ext cx="689528" cy="283772"/>
          </a:xfrm>
          <a:prstGeom prst="can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Training Data Set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4425582" y="2123589"/>
            <a:ext cx="2802108" cy="258676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AI</a:t>
            </a:r>
            <a:r>
              <a:rPr lang="zh-CN" altLang="en-US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  </a:t>
            </a:r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Platform</a:t>
            </a:r>
            <a:endParaRPr lang="zh-CN" altLang="en-US" sz="1000" dirty="0">
              <a:solidFill>
                <a:schemeClr val="bg1"/>
              </a:solidFill>
              <a:latin typeface="FrutigerNext LT Regular" pitchFamily="34" charset="0"/>
              <a:ea typeface="ＭＳ Ｐゴシック" pitchFamily="34" charset="-128"/>
            </a:endParaRPr>
          </a:p>
        </p:txBody>
      </p:sp>
      <p:cxnSp>
        <p:nvCxnSpPr>
          <p:cNvPr id="35" name="直接连接符 34"/>
          <p:cNvCxnSpPr>
            <a:stCxn id="7" idx="0"/>
          </p:cNvCxnSpPr>
          <p:nvPr/>
        </p:nvCxnSpPr>
        <p:spPr bwMode="auto">
          <a:xfrm flipV="1">
            <a:off x="2462900" y="1349640"/>
            <a:ext cx="1737971" cy="31633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/>
          <p:cNvCxnSpPr>
            <a:stCxn id="7" idx="2"/>
          </p:cNvCxnSpPr>
          <p:nvPr/>
        </p:nvCxnSpPr>
        <p:spPr bwMode="auto">
          <a:xfrm>
            <a:off x="2462901" y="1928544"/>
            <a:ext cx="1634853" cy="899784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矩形 38"/>
          <p:cNvSpPr/>
          <p:nvPr/>
        </p:nvSpPr>
        <p:spPr bwMode="auto">
          <a:xfrm>
            <a:off x="2479179" y="4983935"/>
            <a:ext cx="863871" cy="301348"/>
          </a:xfrm>
          <a:prstGeom prst="rect">
            <a:avLst/>
          </a:prstGeom>
          <a:solidFill>
            <a:srgbClr val="92D050"/>
          </a:solidFill>
          <a:ln w="38100">
            <a:noFill/>
          </a:ln>
          <a:effectLst/>
        </p:spPr>
        <p:txBody>
          <a:bodyPr wrap="square" lIns="35989" tIns="35989" rIns="35989" bIns="35989" rtlCol="0" anchor="ctr">
            <a:noAutofit/>
          </a:bodyPr>
          <a:lstStyle/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AI</a:t>
            </a:r>
          </a:p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 Process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5265506" y="1913743"/>
            <a:ext cx="0" cy="209846"/>
          </a:xfrm>
          <a:prstGeom prst="line">
            <a:avLst/>
          </a:prstGeom>
          <a:ln>
            <a:solidFill>
              <a:schemeClr val="bg1"/>
            </a:solidFill>
            <a:prstDash val="lgDashDot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 bwMode="auto">
          <a:xfrm>
            <a:off x="625742" y="5375621"/>
            <a:ext cx="2717307" cy="258676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AI</a:t>
            </a:r>
            <a:r>
              <a:rPr lang="zh-CN" altLang="en-US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  </a:t>
            </a:r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Platform</a:t>
            </a:r>
            <a:endParaRPr lang="zh-CN" altLang="en-US" sz="1000" dirty="0">
              <a:solidFill>
                <a:schemeClr val="bg1"/>
              </a:solidFill>
              <a:latin typeface="FrutigerNext LT Regular" pitchFamily="34" charset="0"/>
              <a:ea typeface="ＭＳ Ｐゴシック" pitchFamily="34" charset="-128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1460935" y="5646816"/>
            <a:ext cx="1882113" cy="258734"/>
          </a:xfrm>
          <a:prstGeom prst="round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Data </a:t>
            </a:r>
            <a:r>
              <a:rPr lang="en-US" altLang="zh-CN" sz="1000" dirty="0" err="1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Mng</a:t>
            </a:r>
            <a:endParaRPr lang="zh-CN" altLang="en-US" sz="1000" dirty="0">
              <a:solidFill>
                <a:schemeClr val="bg1"/>
              </a:solidFill>
              <a:latin typeface="FrutigerNext LT Regular" pitchFamily="34" charset="0"/>
              <a:ea typeface="ＭＳ Ｐゴシック" pitchFamily="34" charset="-128"/>
            </a:endParaRPr>
          </a:p>
        </p:txBody>
      </p:sp>
      <p:sp>
        <p:nvSpPr>
          <p:cNvPr id="43" name="圆柱形 42"/>
          <p:cNvSpPr/>
          <p:nvPr/>
        </p:nvSpPr>
        <p:spPr>
          <a:xfrm>
            <a:off x="679448" y="5629213"/>
            <a:ext cx="689528" cy="283772"/>
          </a:xfrm>
          <a:prstGeom prst="can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Training Data Set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615124" y="4968501"/>
            <a:ext cx="864096" cy="318915"/>
          </a:xfrm>
          <a:prstGeom prst="rect">
            <a:avLst/>
          </a:prstGeom>
          <a:solidFill>
            <a:srgbClr val="FFFF00"/>
          </a:solidFill>
          <a:ln w="38100">
            <a:noFill/>
          </a:ln>
          <a:effectLst/>
        </p:spPr>
        <p:txBody>
          <a:bodyPr wrap="square" lIns="35989" tIns="35989" rIns="35989" bIns="35989" rtlCol="0" anchor="ctr">
            <a:noAutofit/>
          </a:bodyPr>
          <a:lstStyle/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err="1">
                <a:latin typeface="微软雅黑" pitchFamily="34" charset="-122"/>
                <a:ea typeface="微软雅黑" pitchFamily="34" charset="-122"/>
              </a:rPr>
              <a:t>Mng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45" name="TextBox 160"/>
          <p:cNvSpPr txBox="1"/>
          <p:nvPr/>
        </p:nvSpPr>
        <p:spPr>
          <a:xfrm>
            <a:off x="572694" y="4147180"/>
            <a:ext cx="952257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FFC000"/>
                </a:solidFill>
              </a:rPr>
              <a:t>Management</a:t>
            </a:r>
          </a:p>
          <a:p>
            <a:pPr algn="ctr"/>
            <a:r>
              <a:rPr lang="en-US" altLang="zh-CN" sz="1100" dirty="0">
                <a:solidFill>
                  <a:srgbClr val="FFC000"/>
                </a:solidFill>
              </a:rPr>
              <a:t>Plane</a:t>
            </a:r>
            <a:endParaRPr lang="zh-CN" altLang="en-US" sz="1100" dirty="0">
              <a:solidFill>
                <a:srgbClr val="FFC000"/>
              </a:solidFill>
            </a:endParaRPr>
          </a:p>
        </p:txBody>
      </p:sp>
      <p:sp>
        <p:nvSpPr>
          <p:cNvPr id="46" name="TextBox 161"/>
          <p:cNvSpPr txBox="1"/>
          <p:nvPr/>
        </p:nvSpPr>
        <p:spPr>
          <a:xfrm>
            <a:off x="1677941" y="4150054"/>
            <a:ext cx="609302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Control</a:t>
            </a:r>
          </a:p>
          <a:p>
            <a:pPr algn="ctr"/>
            <a:r>
              <a:rPr lang="en-US" altLang="zh-CN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Plane</a:t>
            </a:r>
            <a:endParaRPr lang="zh-CN" altLang="en-US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162"/>
          <p:cNvSpPr txBox="1"/>
          <p:nvPr/>
        </p:nvSpPr>
        <p:spPr>
          <a:xfrm>
            <a:off x="2546541" y="4149961"/>
            <a:ext cx="753536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accent3">
                    <a:lumMod val="75000"/>
                  </a:schemeClr>
                </a:solidFill>
              </a:rPr>
              <a:t>Collection</a:t>
            </a:r>
          </a:p>
          <a:p>
            <a:pPr algn="ctr"/>
            <a:r>
              <a:rPr lang="en-US" altLang="zh-CN" sz="1100" dirty="0">
                <a:solidFill>
                  <a:schemeClr val="accent3">
                    <a:lumMod val="75000"/>
                  </a:schemeClr>
                </a:solidFill>
              </a:rPr>
              <a:t>Plane</a:t>
            </a:r>
            <a:endParaRPr lang="zh-CN" altLang="en-US" sz="11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8" name="TextBox 163"/>
          <p:cNvSpPr txBox="1"/>
          <p:nvPr/>
        </p:nvSpPr>
        <p:spPr>
          <a:xfrm>
            <a:off x="4402194" y="5418909"/>
            <a:ext cx="835267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FF0000"/>
                </a:solidFill>
              </a:rPr>
              <a:t>Forwarding</a:t>
            </a:r>
          </a:p>
          <a:p>
            <a:pPr algn="ctr"/>
            <a:r>
              <a:rPr lang="en-US" altLang="zh-CN" sz="1100" dirty="0">
                <a:solidFill>
                  <a:srgbClr val="FF0000"/>
                </a:solidFill>
              </a:rPr>
              <a:t>Plane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3383390" y="4983936"/>
            <a:ext cx="817481" cy="305871"/>
          </a:xfrm>
          <a:prstGeom prst="rect">
            <a:avLst/>
          </a:prstGeom>
          <a:solidFill>
            <a:srgbClr val="92D050"/>
          </a:solidFill>
          <a:ln w="38100">
            <a:noFill/>
          </a:ln>
          <a:effectLst/>
        </p:spPr>
        <p:txBody>
          <a:bodyPr wrap="square" lIns="35989" tIns="35989" rIns="35989" bIns="35989" rtlCol="0" anchor="ctr">
            <a:noAutofit/>
          </a:bodyPr>
          <a:lstStyle/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Measurement</a:t>
            </a:r>
          </a:p>
        </p:txBody>
      </p:sp>
      <p:sp>
        <p:nvSpPr>
          <p:cNvPr id="50" name="矩形 49"/>
          <p:cNvSpPr/>
          <p:nvPr/>
        </p:nvSpPr>
        <p:spPr bwMode="auto">
          <a:xfrm>
            <a:off x="5400142" y="1740297"/>
            <a:ext cx="864096" cy="3189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noFill/>
          </a:ln>
          <a:effectLst/>
        </p:spPr>
        <p:txBody>
          <a:bodyPr wrap="square" lIns="35989" tIns="35989" rIns="35989" bIns="35989" rtlCol="0" anchor="ctr">
            <a:noAutofit/>
          </a:bodyPr>
          <a:lstStyle/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Control </a:t>
            </a:r>
          </a:p>
        </p:txBody>
      </p:sp>
      <p:sp>
        <p:nvSpPr>
          <p:cNvPr id="53" name="矩形 52"/>
          <p:cNvSpPr/>
          <p:nvPr/>
        </p:nvSpPr>
        <p:spPr bwMode="auto">
          <a:xfrm>
            <a:off x="6323479" y="1753339"/>
            <a:ext cx="863871" cy="301348"/>
          </a:xfrm>
          <a:prstGeom prst="rect">
            <a:avLst/>
          </a:prstGeom>
          <a:solidFill>
            <a:srgbClr val="92D050"/>
          </a:solidFill>
          <a:ln w="38100">
            <a:noFill/>
          </a:ln>
          <a:effectLst/>
        </p:spPr>
        <p:txBody>
          <a:bodyPr wrap="square" lIns="35989" tIns="35989" rIns="35989" bIns="35989" rtlCol="0" anchor="ctr">
            <a:noAutofit/>
          </a:bodyPr>
          <a:lstStyle/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AI</a:t>
            </a:r>
          </a:p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 Process</a:t>
            </a:r>
          </a:p>
        </p:txBody>
      </p:sp>
      <p:sp>
        <p:nvSpPr>
          <p:cNvPr id="54" name="矩形 53"/>
          <p:cNvSpPr/>
          <p:nvPr/>
        </p:nvSpPr>
        <p:spPr bwMode="auto">
          <a:xfrm>
            <a:off x="4459424" y="1737905"/>
            <a:ext cx="864096" cy="318915"/>
          </a:xfrm>
          <a:prstGeom prst="rect">
            <a:avLst/>
          </a:prstGeom>
          <a:solidFill>
            <a:srgbClr val="FFFF00"/>
          </a:solidFill>
          <a:ln w="38100">
            <a:noFill/>
          </a:ln>
          <a:effectLst/>
        </p:spPr>
        <p:txBody>
          <a:bodyPr wrap="square" lIns="35989" tIns="35989" rIns="35989" bIns="35989" rtlCol="0" anchor="ctr">
            <a:noAutofit/>
          </a:bodyPr>
          <a:lstStyle/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  <a:p>
            <a:pPr algn="ctr" defTabSz="834578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err="1">
                <a:latin typeface="微软雅黑" pitchFamily="34" charset="-122"/>
                <a:ea typeface="微软雅黑" pitchFamily="34" charset="-122"/>
              </a:rPr>
              <a:t>Mng</a:t>
            </a: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55" name="TextBox 199"/>
          <p:cNvSpPr txBox="1"/>
          <p:nvPr/>
        </p:nvSpPr>
        <p:spPr>
          <a:xfrm>
            <a:off x="5436965" y="4354349"/>
            <a:ext cx="6473574" cy="1322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 algn="just">
              <a:buFont typeface="Arial" panose="020B0604020202020204" pitchFamily="34" charset="0"/>
              <a:buChar char="•"/>
            </a:pPr>
            <a:r>
              <a:rPr lang="en-US" altLang="zh-CN" sz="1999" dirty="0"/>
              <a:t>A new plane: Data Collection Plane</a:t>
            </a:r>
          </a:p>
          <a:p>
            <a:pPr marL="895117" lvl="1" indent="-285664" algn="just">
              <a:buFont typeface="Arial" panose="020B0604020202020204" pitchFamily="34" charset="0"/>
              <a:buChar char="–"/>
            </a:pPr>
            <a:r>
              <a:rPr lang="en-US" altLang="zh-CN" sz="1999" dirty="0"/>
              <a:t>Data measurement, collection and process</a:t>
            </a:r>
          </a:p>
          <a:p>
            <a:pPr marL="895117" lvl="1" indent="-285664" algn="just">
              <a:buFont typeface="Arial" panose="020B0604020202020204" pitchFamily="34" charset="0"/>
              <a:buChar char="–"/>
            </a:pPr>
            <a:r>
              <a:rPr lang="en-US" altLang="zh-CN" sz="1999" dirty="0"/>
              <a:t>Serving three planes (Control, Management, Forwarding)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9301107" y="597819"/>
            <a:ext cx="2213264" cy="153045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/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9200661" y="497379"/>
            <a:ext cx="2213264" cy="14927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/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9266622" y="977496"/>
            <a:ext cx="644809" cy="43425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801473"/>
            <a:r>
              <a:rPr lang="en-US" altLang="zh-CN" sz="8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Modeling</a:t>
            </a:r>
            <a:endParaRPr lang="en-US" altLang="zh-CN" sz="900" dirty="0">
              <a:solidFill>
                <a:schemeClr val="bg1"/>
              </a:solidFill>
              <a:latin typeface="FrutigerNext LT Regular" pitchFamily="34" charset="0"/>
              <a:ea typeface="ＭＳ Ｐゴシック" pitchFamily="34" charset="-128"/>
            </a:endParaRPr>
          </a:p>
          <a:p>
            <a:pPr algn="ctr" defTabSz="801473"/>
            <a:r>
              <a:rPr lang="en-US" altLang="zh-CN" sz="1000" dirty="0" err="1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Alg</a:t>
            </a:r>
            <a:endParaRPr lang="zh-CN" altLang="en-US" sz="1000" dirty="0">
              <a:solidFill>
                <a:schemeClr val="bg1"/>
              </a:solidFill>
              <a:latin typeface="FrutigerNext LT Regular" pitchFamily="34" charset="0"/>
              <a:ea typeface="ＭＳ Ｐゴシック" pitchFamily="34" charset="-128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9969591" y="982873"/>
            <a:ext cx="675409" cy="4288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473"/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Control </a:t>
            </a:r>
            <a:r>
              <a:rPr lang="en-US" altLang="zh-CN" sz="1000" dirty="0" err="1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Alg</a:t>
            </a:r>
            <a:endParaRPr lang="zh-CN" altLang="en-US" sz="1000" dirty="0">
              <a:solidFill>
                <a:schemeClr val="bg1"/>
              </a:solidFill>
              <a:latin typeface="FrutigerNext LT Regular" pitchFamily="34" charset="0"/>
              <a:ea typeface="ＭＳ Ｐゴシック" pitchFamily="34" charset="-128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H="1">
            <a:off x="10098560" y="4555475"/>
            <a:ext cx="8708" cy="562545"/>
          </a:xfrm>
          <a:prstGeom prst="line">
            <a:avLst/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8" idx="0"/>
            <a:endCxn id="65" idx="3"/>
          </p:cNvCxnSpPr>
          <p:nvPr/>
        </p:nvCxnSpPr>
        <p:spPr>
          <a:xfrm flipV="1">
            <a:off x="9589027" y="831790"/>
            <a:ext cx="713401" cy="145706"/>
          </a:xfrm>
          <a:prstGeom prst="line">
            <a:avLst/>
          </a:prstGeom>
          <a:ln>
            <a:solidFill>
              <a:schemeClr val="tx2"/>
            </a:solidFill>
            <a:prstDash val="lgDashDot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65" idx="3"/>
            <a:endCxn id="59" idx="0"/>
          </p:cNvCxnSpPr>
          <p:nvPr/>
        </p:nvCxnSpPr>
        <p:spPr>
          <a:xfrm>
            <a:off x="10302428" y="831790"/>
            <a:ext cx="4868" cy="151083"/>
          </a:xfrm>
          <a:prstGeom prst="line">
            <a:avLst/>
          </a:prstGeom>
          <a:ln>
            <a:solidFill>
              <a:schemeClr val="tx2"/>
            </a:solidFill>
            <a:prstDash val="lgDashDot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68" idx="1"/>
            <a:endCxn id="59" idx="3"/>
          </p:cNvCxnSpPr>
          <p:nvPr/>
        </p:nvCxnSpPr>
        <p:spPr>
          <a:xfrm flipH="1">
            <a:off x="10645000" y="1193855"/>
            <a:ext cx="154531" cy="3464"/>
          </a:xfrm>
          <a:prstGeom prst="line">
            <a:avLst/>
          </a:prstGeom>
          <a:ln>
            <a:solidFill>
              <a:schemeClr val="bg1"/>
            </a:solidFill>
            <a:prstDash val="lgDashDot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1549032" y="1990084"/>
            <a:ext cx="0" cy="234305"/>
          </a:xfrm>
          <a:prstGeom prst="line">
            <a:avLst/>
          </a:prstGeom>
          <a:ln>
            <a:solidFill>
              <a:schemeClr val="bg1"/>
            </a:solidFill>
            <a:prstDash val="lgDashDot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圆柱形 64"/>
          <p:cNvSpPr/>
          <p:nvPr/>
        </p:nvSpPr>
        <p:spPr>
          <a:xfrm>
            <a:off x="10013393" y="548018"/>
            <a:ext cx="578069" cy="283772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Model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66" name="TextBox 223"/>
          <p:cNvSpPr txBox="1"/>
          <p:nvPr/>
        </p:nvSpPr>
        <p:spPr>
          <a:xfrm>
            <a:off x="10271377" y="2248504"/>
            <a:ext cx="989057" cy="415392"/>
          </a:xfrm>
          <a:prstGeom prst="rect">
            <a:avLst/>
          </a:prstGeom>
          <a:noFill/>
          <a:ln>
            <a:noFill/>
          </a:ln>
        </p:spPr>
        <p:txBody>
          <a:bodyPr wrap="square" lIns="91419" tIns="45709" rIns="91419" bIns="45709" rtlCol="0">
            <a:spAutoFit/>
          </a:bodyPr>
          <a:lstStyle/>
          <a:p>
            <a:pPr algn="ctr"/>
            <a:r>
              <a:rPr lang="en-US" altLang="zh-CN" sz="1050" dirty="0">
                <a:latin typeface="+mn-ea"/>
              </a:rPr>
              <a:t> Control actions</a:t>
            </a:r>
            <a:endParaRPr lang="zh-CN" altLang="en-US" sz="1050" dirty="0">
              <a:latin typeface="+mn-ea"/>
            </a:endParaRPr>
          </a:p>
        </p:txBody>
      </p:sp>
      <p:sp>
        <p:nvSpPr>
          <p:cNvPr id="67" name="TextBox 224"/>
          <p:cNvSpPr txBox="1"/>
          <p:nvPr/>
        </p:nvSpPr>
        <p:spPr>
          <a:xfrm>
            <a:off x="9551485" y="243526"/>
            <a:ext cx="1355534" cy="253852"/>
          </a:xfrm>
          <a:prstGeom prst="rect">
            <a:avLst/>
          </a:prstGeom>
          <a:noFill/>
          <a:ln>
            <a:noFill/>
          </a:ln>
        </p:spPr>
        <p:txBody>
          <a:bodyPr wrap="square" lIns="91419" tIns="45709" rIns="91419" bIns="45709" rtlCol="0">
            <a:spAutoFit/>
          </a:bodyPr>
          <a:lstStyle/>
          <a:p>
            <a:pPr algn="ctr"/>
            <a:r>
              <a:rPr lang="en-US" altLang="zh-CN" sz="1050" dirty="0">
                <a:latin typeface="+mn-ea"/>
              </a:rPr>
              <a:t> Control APPs</a:t>
            </a:r>
            <a:endParaRPr lang="zh-CN" altLang="en-US" sz="1050" dirty="0">
              <a:latin typeface="+mn-ea"/>
            </a:endParaRPr>
          </a:p>
        </p:txBody>
      </p:sp>
      <p:sp>
        <p:nvSpPr>
          <p:cNvPr id="68" name="圆角矩形 67"/>
          <p:cNvSpPr/>
          <p:nvPr/>
        </p:nvSpPr>
        <p:spPr bwMode="auto">
          <a:xfrm>
            <a:off x="10799530" y="979409"/>
            <a:ext cx="604003" cy="4288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 err="1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Eval</a:t>
            </a:r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Alg</a:t>
            </a:r>
            <a:endParaRPr lang="zh-CN" altLang="en-US" sz="1000" dirty="0">
              <a:solidFill>
                <a:schemeClr val="bg1"/>
              </a:solidFill>
              <a:latin typeface="FrutigerNext LT Regular" pitchFamily="34" charset="0"/>
              <a:ea typeface="ＭＳ Ｐゴシック" pitchFamily="34" charset="-128"/>
            </a:endParaRPr>
          </a:p>
        </p:txBody>
      </p:sp>
      <p:cxnSp>
        <p:nvCxnSpPr>
          <p:cNvPr id="69" name="直接连接符 68"/>
          <p:cNvCxnSpPr>
            <a:endCxn id="68" idx="0"/>
          </p:cNvCxnSpPr>
          <p:nvPr/>
        </p:nvCxnSpPr>
        <p:spPr>
          <a:xfrm>
            <a:off x="10395615" y="850659"/>
            <a:ext cx="705916" cy="128750"/>
          </a:xfrm>
          <a:prstGeom prst="line">
            <a:avLst/>
          </a:prstGeom>
          <a:ln>
            <a:solidFill>
              <a:schemeClr val="tx2"/>
            </a:solidFill>
            <a:prstDash val="lgDashDot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59" idx="3"/>
            <a:endCxn id="68" idx="1"/>
          </p:cNvCxnSpPr>
          <p:nvPr/>
        </p:nvCxnSpPr>
        <p:spPr>
          <a:xfrm flipV="1">
            <a:off x="10645000" y="1193855"/>
            <a:ext cx="154531" cy="3464"/>
          </a:xfrm>
          <a:prstGeom prst="line">
            <a:avLst/>
          </a:prstGeom>
          <a:ln>
            <a:solidFill>
              <a:schemeClr val="tx2"/>
            </a:solidFill>
            <a:prstDash val="lgDashDot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 bwMode="auto">
          <a:xfrm>
            <a:off x="10333633" y="1519123"/>
            <a:ext cx="851616" cy="4288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Action</a:t>
            </a:r>
          </a:p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Dispatch</a:t>
            </a:r>
            <a:endParaRPr lang="zh-CN" altLang="en-US" sz="1000" dirty="0">
              <a:solidFill>
                <a:schemeClr val="bg1"/>
              </a:solidFill>
              <a:latin typeface="FrutigerNext LT Regular" pitchFamily="34" charset="0"/>
              <a:ea typeface="ＭＳ Ｐゴシック" pitchFamily="34" charset="-128"/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 flipV="1">
            <a:off x="6264237" y="831595"/>
            <a:ext cx="2936319" cy="908702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71" idx="0"/>
          </p:cNvCxnSpPr>
          <p:nvPr/>
        </p:nvCxnSpPr>
        <p:spPr>
          <a:xfrm flipH="1" flipV="1">
            <a:off x="10395615" y="1408299"/>
            <a:ext cx="363825" cy="110823"/>
          </a:xfrm>
          <a:prstGeom prst="line">
            <a:avLst/>
          </a:prstGeom>
          <a:ln>
            <a:solidFill>
              <a:schemeClr val="tx2"/>
            </a:solidFill>
            <a:prstDash val="lgDashDot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6" idx="0"/>
            <a:endCxn id="71" idx="2"/>
          </p:cNvCxnSpPr>
          <p:nvPr/>
        </p:nvCxnSpPr>
        <p:spPr>
          <a:xfrm flipH="1" flipV="1">
            <a:off x="10759441" y="1948013"/>
            <a:ext cx="6465" cy="300492"/>
          </a:xfrm>
          <a:prstGeom prst="line">
            <a:avLst/>
          </a:prstGeom>
          <a:ln>
            <a:solidFill>
              <a:schemeClr val="tx2"/>
            </a:solidFill>
            <a:prstDash val="lgDashDot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圆角矩形 74"/>
          <p:cNvSpPr/>
          <p:nvPr/>
        </p:nvSpPr>
        <p:spPr bwMode="auto">
          <a:xfrm>
            <a:off x="9419761" y="1517937"/>
            <a:ext cx="851616" cy="4288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Status</a:t>
            </a:r>
          </a:p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solidFill>
                  <a:schemeClr val="bg1"/>
                </a:solidFill>
                <a:latin typeface="FrutigerNext LT Regular" pitchFamily="34" charset="0"/>
                <a:ea typeface="ＭＳ Ｐゴシック" pitchFamily="34" charset="-128"/>
              </a:rPr>
              <a:t>Collection</a:t>
            </a:r>
            <a:endParaRPr lang="zh-CN" altLang="en-US" sz="1000" dirty="0">
              <a:solidFill>
                <a:schemeClr val="bg1"/>
              </a:solidFill>
              <a:latin typeface="FrutigerNext LT Regular" pitchFamily="34" charset="0"/>
              <a:ea typeface="ＭＳ Ｐゴシック" pitchFamily="34" charset="-128"/>
            </a:endParaRPr>
          </a:p>
        </p:txBody>
      </p:sp>
      <p:cxnSp>
        <p:nvCxnSpPr>
          <p:cNvPr id="76" name="直接连接符 75"/>
          <p:cNvCxnSpPr>
            <a:endCxn id="75" idx="0"/>
          </p:cNvCxnSpPr>
          <p:nvPr/>
        </p:nvCxnSpPr>
        <p:spPr>
          <a:xfrm flipH="1">
            <a:off x="9845569" y="1408299"/>
            <a:ext cx="261699" cy="109637"/>
          </a:xfrm>
          <a:prstGeom prst="line">
            <a:avLst/>
          </a:prstGeom>
          <a:ln>
            <a:solidFill>
              <a:schemeClr val="tx2"/>
            </a:solidFill>
            <a:prstDash val="lgDashDot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58" idx="2"/>
            <a:endCxn id="75" idx="0"/>
          </p:cNvCxnSpPr>
          <p:nvPr/>
        </p:nvCxnSpPr>
        <p:spPr>
          <a:xfrm>
            <a:off x="9589027" y="1411750"/>
            <a:ext cx="256542" cy="106187"/>
          </a:xfrm>
          <a:prstGeom prst="line">
            <a:avLst/>
          </a:prstGeom>
          <a:ln>
            <a:solidFill>
              <a:schemeClr val="tx2"/>
            </a:solidFill>
            <a:prstDash val="lgDashDot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75" idx="2"/>
          </p:cNvCxnSpPr>
          <p:nvPr/>
        </p:nvCxnSpPr>
        <p:spPr>
          <a:xfrm>
            <a:off x="9845569" y="1946827"/>
            <a:ext cx="0" cy="277562"/>
          </a:xfrm>
          <a:prstGeom prst="line">
            <a:avLst/>
          </a:prstGeom>
          <a:ln>
            <a:solidFill>
              <a:schemeClr val="tx2"/>
            </a:solidFill>
            <a:prstDash val="lgDashDot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272"/>
          <p:cNvSpPr txBox="1"/>
          <p:nvPr/>
        </p:nvSpPr>
        <p:spPr>
          <a:xfrm>
            <a:off x="9406559" y="2224389"/>
            <a:ext cx="989057" cy="415392"/>
          </a:xfrm>
          <a:prstGeom prst="rect">
            <a:avLst/>
          </a:prstGeom>
          <a:noFill/>
          <a:ln>
            <a:noFill/>
          </a:ln>
        </p:spPr>
        <p:txBody>
          <a:bodyPr wrap="square" lIns="91419" tIns="45709" rIns="91419" bIns="45709" rtlCol="0">
            <a:spAutoFit/>
          </a:bodyPr>
          <a:lstStyle/>
          <a:p>
            <a:pPr algn="ctr"/>
            <a:r>
              <a:rPr lang="en-US" altLang="zh-CN" sz="1050" dirty="0">
                <a:latin typeface="+mn-ea"/>
              </a:rPr>
              <a:t>Network Status</a:t>
            </a:r>
            <a:endParaRPr lang="zh-CN" altLang="en-US" sz="1050" dirty="0">
              <a:latin typeface="+mn-ea"/>
            </a:endParaRPr>
          </a:p>
        </p:txBody>
      </p:sp>
      <p:sp>
        <p:nvSpPr>
          <p:cNvPr id="80" name="TextBox 160"/>
          <p:cNvSpPr txBox="1"/>
          <p:nvPr/>
        </p:nvSpPr>
        <p:spPr>
          <a:xfrm>
            <a:off x="4441467" y="776250"/>
            <a:ext cx="952257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FFC000"/>
                </a:solidFill>
              </a:rPr>
              <a:t>Management</a:t>
            </a:r>
          </a:p>
          <a:p>
            <a:pPr algn="ctr"/>
            <a:r>
              <a:rPr lang="en-US" altLang="zh-CN" sz="1100" dirty="0">
                <a:solidFill>
                  <a:srgbClr val="FFC000"/>
                </a:solidFill>
              </a:rPr>
              <a:t>Plane</a:t>
            </a:r>
            <a:endParaRPr lang="zh-CN" altLang="en-US" sz="1100" dirty="0">
              <a:solidFill>
                <a:srgbClr val="FFC000"/>
              </a:solidFill>
            </a:endParaRPr>
          </a:p>
        </p:txBody>
      </p:sp>
      <p:sp>
        <p:nvSpPr>
          <p:cNvPr id="81" name="TextBox 161"/>
          <p:cNvSpPr txBox="1"/>
          <p:nvPr/>
        </p:nvSpPr>
        <p:spPr>
          <a:xfrm>
            <a:off x="5546715" y="779123"/>
            <a:ext cx="609302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Control</a:t>
            </a:r>
          </a:p>
          <a:p>
            <a:pPr algn="ctr"/>
            <a:r>
              <a:rPr lang="en-US" altLang="zh-CN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Plane</a:t>
            </a:r>
            <a:endParaRPr lang="zh-CN" altLang="en-US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2" name="TextBox 162"/>
          <p:cNvSpPr txBox="1"/>
          <p:nvPr/>
        </p:nvSpPr>
        <p:spPr>
          <a:xfrm>
            <a:off x="6415315" y="779031"/>
            <a:ext cx="753536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accent3">
                    <a:lumMod val="75000"/>
                  </a:schemeClr>
                </a:solidFill>
              </a:rPr>
              <a:t>Collection</a:t>
            </a:r>
          </a:p>
          <a:p>
            <a:pPr algn="ctr"/>
            <a:r>
              <a:rPr lang="en-US" altLang="zh-CN" sz="1100" dirty="0">
                <a:solidFill>
                  <a:schemeClr val="accent3">
                    <a:lumMod val="75000"/>
                  </a:schemeClr>
                </a:solidFill>
              </a:rPr>
              <a:t>Plane</a:t>
            </a:r>
            <a:endParaRPr lang="zh-CN" altLang="en-US" sz="11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6388873" y="2880423"/>
            <a:ext cx="953792" cy="258676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9182" tIns="39591" rIns="79182" bIns="3959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80147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FrutigerNext LT Regular" pitchFamily="34" charset="0"/>
                <a:ea typeface="ＭＳ Ｐゴシック" pitchFamily="34" charset="-128"/>
              </a:rPr>
              <a:t>Complement</a:t>
            </a:r>
            <a:endParaRPr lang="zh-CN" altLang="en-US" sz="1000" dirty="0">
              <a:latin typeface="FrutigerNext LT Regular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227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95731" y="316220"/>
            <a:ext cx="5408513" cy="77887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Impact on Control Plane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5489"/>
              </p:ext>
            </p:extLst>
          </p:nvPr>
        </p:nvGraphicFramePr>
        <p:xfrm>
          <a:off x="598942" y="2411339"/>
          <a:ext cx="11302313" cy="246865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491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5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IMPACT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FROM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69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Data-driven self-learning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human study &amp; design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learn from data, optimize ops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85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High frequency operations for real-time optimization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manually adjustment in months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automatic operation in seconds (or less)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85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Emerging of self-shaping control protocols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human designed protocols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agents develop optimized communication protocols (Example: Google </a:t>
                      </a:r>
                      <a:r>
                        <a:rPr lang="en-US" sz="1600" i="1" u="sng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Translate’s</a:t>
                      </a:r>
                      <a:r>
                        <a:rPr lang="en-US" sz="16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use of NTMs, interlingua)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314DCF-F638-1B4A-8141-BF9A743C57AB}"/>
              </a:ext>
            </a:extLst>
          </p:cNvPr>
          <p:cNvSpPr txBox="1"/>
          <p:nvPr/>
        </p:nvSpPr>
        <p:spPr>
          <a:xfrm>
            <a:off x="594733" y="5335646"/>
            <a:ext cx="11310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BTW, what is the difference between dependence (e.g. correlation) and causality, and can you learn causal relationships from </a:t>
            </a:r>
            <a:r>
              <a:rPr lang="en-US" sz="2800"/>
              <a:t>non-experimental observations?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242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725135"/>
              </p:ext>
            </p:extLst>
          </p:nvPr>
        </p:nvGraphicFramePr>
        <p:xfrm>
          <a:off x="498799" y="1813550"/>
          <a:ext cx="11302313" cy="295585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491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5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1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IMPACT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FROM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24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Data-driven self-learning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human study &amp; design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algorithms learn from </a:t>
                      </a:r>
                      <a:r>
                        <a:rPr lang="en-US" sz="1600" b="1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</a:t>
                      </a:r>
                      <a:endParaRPr lang="en-US" sz="1600" i="1" u="sng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16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Human interfaces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all the details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hide details and only provide KPIs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246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Information type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historical statistics, current status monitoring, tons of logs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summarized, analyzed, predicted report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D2C3C83-33A2-354A-AAFC-B13FA1BB7824}"/>
              </a:ext>
            </a:extLst>
          </p:cNvPr>
          <p:cNvSpPr txBox="1"/>
          <p:nvPr/>
        </p:nvSpPr>
        <p:spPr>
          <a:xfrm>
            <a:off x="2048296" y="4992405"/>
            <a:ext cx="7692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we observe some data, what are we really observing?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507B9-9E16-4244-B7E9-607B62B1CF8D}"/>
                  </a:ext>
                </a:extLst>
              </p:cNvPr>
              <p:cNvSpPr txBox="1"/>
              <p:nvPr/>
            </p:nvSpPr>
            <p:spPr>
              <a:xfrm>
                <a:off x="2048296" y="5419171"/>
                <a:ext cx="89449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joint distribution over the variables of interest,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/>
                      <m:t>,…,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507B9-9E16-4244-B7E9-607B62B1C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296" y="5419171"/>
                <a:ext cx="8944982" cy="461665"/>
              </a:xfrm>
              <a:prstGeom prst="rect">
                <a:avLst/>
              </a:prstGeom>
              <a:blipFill>
                <a:blip r:embed="rId2"/>
                <a:stretch>
                  <a:fillRect l="-99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A762D-2927-3B4C-8915-6C57634ED878}"/>
                  </a:ext>
                </a:extLst>
              </p:cNvPr>
              <p:cNvSpPr txBox="1"/>
              <p:nvPr/>
            </p:nvSpPr>
            <p:spPr>
              <a:xfrm>
                <a:off x="2048296" y="5845937"/>
                <a:ext cx="7888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/>
                      <m:t>,…,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called the Data Generating Distribution (DGD)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A762D-2927-3B4C-8915-6C57634ED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296" y="5845937"/>
                <a:ext cx="7888442" cy="461665"/>
              </a:xfrm>
              <a:prstGeom prst="rect">
                <a:avLst/>
              </a:prstGeom>
              <a:blipFill>
                <a:blip r:embed="rId3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5516E004-AB47-C34F-B535-427FFF701F06}"/>
              </a:ext>
            </a:extLst>
          </p:cNvPr>
          <p:cNvSpPr txBox="1">
            <a:spLocks/>
          </p:cNvSpPr>
          <p:nvPr/>
        </p:nvSpPr>
        <p:spPr>
          <a:xfrm>
            <a:off x="3655973" y="191426"/>
            <a:ext cx="7714391" cy="77887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0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99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</a:rPr>
              <a:t>Impact on Management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786E26-4864-4044-A288-C41CCACE0B24}"/>
                  </a:ext>
                </a:extLst>
              </p:cNvPr>
              <p:cNvSpPr txBox="1"/>
              <p:nvPr/>
            </p:nvSpPr>
            <p:spPr>
              <a:xfrm>
                <a:off x="2048296" y="6315881"/>
                <a:ext cx="6168933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happens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,…,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isn</m:t>
                        </m:r>
                      </m:e>
                      <m:sup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𝑠𝑡𝑎𝑡𝑖𝑜𝑛𝑎𝑟𝑦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786E26-4864-4044-A288-C41CCACE0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296" y="6315881"/>
                <a:ext cx="6168933" cy="490519"/>
              </a:xfrm>
              <a:prstGeom prst="rect">
                <a:avLst/>
              </a:prstGeom>
              <a:blipFill>
                <a:blip r:embed="rId4"/>
                <a:stretch>
                  <a:fillRect l="-1437" t="-5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2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49938" y="304743"/>
            <a:ext cx="9990713" cy="77887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Impact on Forwarding Plane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71026"/>
              </p:ext>
            </p:extLst>
          </p:nvPr>
        </p:nvGraphicFramePr>
        <p:xfrm>
          <a:off x="447483" y="2317365"/>
          <a:ext cx="11328703" cy="366731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49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4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4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4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IMPACT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FROM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943">
                <a:tc>
                  <a:txBody>
                    <a:bodyPr/>
                    <a:lstStyle/>
                    <a:p>
                      <a:pPr marL="0" marR="0" lvl="0" indent="0" algn="l" defTabSz="1219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 measurement requirement</a:t>
                      </a:r>
                      <a:endParaRPr 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Limited data measurement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More data measurement needed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0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Forwarding mechanism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Forwarding mechanism matching current control system</a:t>
                      </a:r>
                      <a:r>
                        <a:rPr lang="zh-CN" alt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， </a:t>
                      </a:r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Example: ACLs</a:t>
                      </a:r>
                      <a:r>
                        <a:rPr lang="en-US" altLang="zh-CN" sz="16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configured manually in many cases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New control system</a:t>
                      </a:r>
                    </a:p>
                    <a:p>
                      <a:r>
                        <a:rPr lang="en-US" sz="1600" i="0" u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e.g. traffic balancing in forwarding procedure according to specified percentage of each next hop in routing table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943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ML assisted forwarding plane</a:t>
                      </a:r>
                      <a:endParaRPr 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Reactive/Preset resource reservation</a:t>
                      </a:r>
                      <a:endPara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en-US" sz="1600" i="1" u="sng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predictive resource allocation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B69D4C-821A-214C-8BAF-44BC02E76E04}"/>
              </a:ext>
            </a:extLst>
          </p:cNvPr>
          <p:cNvSpPr txBox="1"/>
          <p:nvPr/>
        </p:nvSpPr>
        <p:spPr>
          <a:xfrm>
            <a:off x="399441" y="6255657"/>
            <a:ext cx="1159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BTW, under what conditions can we be “predictive” (and what does predictive even mean)?</a:t>
            </a:r>
          </a:p>
        </p:txBody>
      </p:sp>
    </p:spTree>
    <p:extLst>
      <p:ext uri="{BB962C8B-B14F-4D97-AF65-F5344CB8AC3E}">
        <p14:creationId xmlns:p14="http://schemas.microsoft.com/office/powerpoint/2010/main" val="22858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03756" y="278378"/>
            <a:ext cx="9990713" cy="77887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Emergence of the “Collection” Data Plane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17" name="副标题 116"/>
          <p:cNvSpPr>
            <a:spLocks noGrp="1"/>
          </p:cNvSpPr>
          <p:nvPr>
            <p:ph type="subTitle" idx="1"/>
          </p:nvPr>
        </p:nvSpPr>
        <p:spPr>
          <a:xfrm>
            <a:off x="472069" y="1377045"/>
            <a:ext cx="11409676" cy="503144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CN" sz="1600" dirty="0"/>
              <a:t>As with the network and service complexity increases, data  will play an increasingly important role</a:t>
            </a:r>
          </a:p>
          <a:p>
            <a:r>
              <a:rPr lang="en-US" altLang="zh-CN" sz="1600" dirty="0"/>
              <a:t>       - Data collection is a complex and heavy load work. It needs careful organization and design.</a:t>
            </a:r>
          </a:p>
          <a:p>
            <a:r>
              <a:rPr lang="en-US" altLang="zh-CN" sz="1600" dirty="0"/>
              <a:t>       - Support multi-layers</a:t>
            </a:r>
          </a:p>
          <a:p>
            <a:r>
              <a:rPr lang="en-US" altLang="zh-CN" sz="1600" dirty="0"/>
              <a:t>       - Functions: network state measurement, centralized or distributed, planning/optimization/compression of measurement. </a:t>
            </a:r>
          </a:p>
        </p:txBody>
      </p:sp>
      <p:sp>
        <p:nvSpPr>
          <p:cNvPr id="14" name="梯形 13"/>
          <p:cNvSpPr/>
          <p:nvPr/>
        </p:nvSpPr>
        <p:spPr>
          <a:xfrm>
            <a:off x="4676044" y="3255269"/>
            <a:ext cx="2275609" cy="2765345"/>
          </a:xfrm>
          <a:prstGeom prst="trapezoid">
            <a:avLst>
              <a:gd name="adj" fmla="val 34332"/>
            </a:avLst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7907" y="5326958"/>
            <a:ext cx="331122" cy="3163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96740" y="4727939"/>
            <a:ext cx="331122" cy="3163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2376" y="5324545"/>
            <a:ext cx="331122" cy="316314"/>
          </a:xfrm>
          <a:prstGeom prst="rect">
            <a:avLst/>
          </a:prstGeom>
        </p:spPr>
      </p:pic>
      <p:cxnSp>
        <p:nvCxnSpPr>
          <p:cNvPr id="18" name="直接连接符 17"/>
          <p:cNvCxnSpPr>
            <a:stCxn id="15" idx="0"/>
            <a:endCxn id="16" idx="1"/>
          </p:cNvCxnSpPr>
          <p:nvPr/>
        </p:nvCxnSpPr>
        <p:spPr>
          <a:xfrm flipV="1">
            <a:off x="5143468" y="4886098"/>
            <a:ext cx="753272" cy="440860"/>
          </a:xfrm>
          <a:prstGeom prst="line">
            <a:avLst/>
          </a:prstGeom>
          <a:ln w="2540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5" idx="3"/>
            <a:endCxn id="17" idx="1"/>
          </p:cNvCxnSpPr>
          <p:nvPr/>
        </p:nvCxnSpPr>
        <p:spPr>
          <a:xfrm flipV="1">
            <a:off x="5309029" y="5482704"/>
            <a:ext cx="1003347" cy="2412"/>
          </a:xfrm>
          <a:prstGeom prst="line">
            <a:avLst/>
          </a:prstGeom>
          <a:ln w="2540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6" idx="3"/>
            <a:endCxn id="17" idx="0"/>
          </p:cNvCxnSpPr>
          <p:nvPr/>
        </p:nvCxnSpPr>
        <p:spPr>
          <a:xfrm>
            <a:off x="6227862" y="4886098"/>
            <a:ext cx="250075" cy="438449"/>
          </a:xfrm>
          <a:prstGeom prst="line">
            <a:avLst/>
          </a:prstGeom>
          <a:ln w="2540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5586986" y="5536959"/>
            <a:ext cx="415637" cy="238986"/>
          </a:xfrm>
          <a:custGeom>
            <a:avLst/>
            <a:gdLst>
              <a:gd name="connsiteX0" fmla="*/ 0 w 841663"/>
              <a:gd name="connsiteY0" fmla="*/ 401782 h 742950"/>
              <a:gd name="connsiteX1" fmla="*/ 20781 w 841663"/>
              <a:gd name="connsiteY1" fmla="*/ 193963 h 742950"/>
              <a:gd name="connsiteX2" fmla="*/ 41563 w 841663"/>
              <a:gd name="connsiteY2" fmla="*/ 277091 h 742950"/>
              <a:gd name="connsiteX3" fmla="*/ 166254 w 841663"/>
              <a:gd name="connsiteY3" fmla="*/ 17318 h 742950"/>
              <a:gd name="connsiteX4" fmla="*/ 218209 w 841663"/>
              <a:gd name="connsiteY4" fmla="*/ 381000 h 742950"/>
              <a:gd name="connsiteX5" fmla="*/ 342900 w 841663"/>
              <a:gd name="connsiteY5" fmla="*/ 734291 h 742950"/>
              <a:gd name="connsiteX6" fmla="*/ 374072 w 841663"/>
              <a:gd name="connsiteY6" fmla="*/ 329045 h 742950"/>
              <a:gd name="connsiteX7" fmla="*/ 467590 w 841663"/>
              <a:gd name="connsiteY7" fmla="*/ 193963 h 742950"/>
              <a:gd name="connsiteX8" fmla="*/ 457200 w 841663"/>
              <a:gd name="connsiteY8" fmla="*/ 474518 h 742950"/>
              <a:gd name="connsiteX9" fmla="*/ 529936 w 841663"/>
              <a:gd name="connsiteY9" fmla="*/ 256309 h 742950"/>
              <a:gd name="connsiteX10" fmla="*/ 529936 w 841663"/>
              <a:gd name="connsiteY10" fmla="*/ 484909 h 742950"/>
              <a:gd name="connsiteX11" fmla="*/ 602672 w 841663"/>
              <a:gd name="connsiteY11" fmla="*/ 339436 h 742950"/>
              <a:gd name="connsiteX12" fmla="*/ 685800 w 841663"/>
              <a:gd name="connsiteY12" fmla="*/ 609600 h 742950"/>
              <a:gd name="connsiteX13" fmla="*/ 810490 w 841663"/>
              <a:gd name="connsiteY13" fmla="*/ 162791 h 742950"/>
              <a:gd name="connsiteX14" fmla="*/ 841663 w 841663"/>
              <a:gd name="connsiteY14" fmla="*/ 484909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1663" h="742950">
                <a:moveTo>
                  <a:pt x="0" y="401782"/>
                </a:moveTo>
                <a:cubicBezTo>
                  <a:pt x="6927" y="308263"/>
                  <a:pt x="13854" y="214745"/>
                  <a:pt x="20781" y="193963"/>
                </a:cubicBezTo>
                <a:cubicBezTo>
                  <a:pt x="27708" y="173181"/>
                  <a:pt x="17318" y="306532"/>
                  <a:pt x="41563" y="277091"/>
                </a:cubicBezTo>
                <a:cubicBezTo>
                  <a:pt x="65808" y="247650"/>
                  <a:pt x="136813" y="0"/>
                  <a:pt x="166254" y="17318"/>
                </a:cubicBezTo>
                <a:cubicBezTo>
                  <a:pt x="195695" y="34636"/>
                  <a:pt x="188768" y="261504"/>
                  <a:pt x="218209" y="381000"/>
                </a:cubicBezTo>
                <a:cubicBezTo>
                  <a:pt x="247650" y="500496"/>
                  <a:pt x="316923" y="742950"/>
                  <a:pt x="342900" y="734291"/>
                </a:cubicBezTo>
                <a:cubicBezTo>
                  <a:pt x="368877" y="725632"/>
                  <a:pt x="353290" y="419100"/>
                  <a:pt x="374072" y="329045"/>
                </a:cubicBezTo>
                <a:cubicBezTo>
                  <a:pt x="394854" y="238990"/>
                  <a:pt x="453735" y="169718"/>
                  <a:pt x="467590" y="193963"/>
                </a:cubicBezTo>
                <a:cubicBezTo>
                  <a:pt x="481445" y="218208"/>
                  <a:pt x="446809" y="464127"/>
                  <a:pt x="457200" y="474518"/>
                </a:cubicBezTo>
                <a:cubicBezTo>
                  <a:pt x="467591" y="484909"/>
                  <a:pt x="517813" y="254577"/>
                  <a:pt x="529936" y="256309"/>
                </a:cubicBezTo>
                <a:cubicBezTo>
                  <a:pt x="542059" y="258041"/>
                  <a:pt x="517813" y="471055"/>
                  <a:pt x="529936" y="484909"/>
                </a:cubicBezTo>
                <a:cubicBezTo>
                  <a:pt x="542059" y="498763"/>
                  <a:pt x="576695" y="318654"/>
                  <a:pt x="602672" y="339436"/>
                </a:cubicBezTo>
                <a:cubicBezTo>
                  <a:pt x="628649" y="360218"/>
                  <a:pt x="651164" y="639041"/>
                  <a:pt x="685800" y="609600"/>
                </a:cubicBezTo>
                <a:cubicBezTo>
                  <a:pt x="720436" y="580159"/>
                  <a:pt x="784513" y="183573"/>
                  <a:pt x="810490" y="162791"/>
                </a:cubicBezTo>
                <a:cubicBezTo>
                  <a:pt x="836467" y="142009"/>
                  <a:pt x="839065" y="313459"/>
                  <a:pt x="841663" y="484909"/>
                </a:cubicBezTo>
              </a:path>
            </a:pathLst>
          </a:custGeom>
          <a:noFill/>
          <a:ln w="28575">
            <a:solidFill>
              <a:srgbClr val="1DF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sz="1799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58175" y="3636645"/>
            <a:ext cx="744000" cy="512248"/>
          </a:xfrm>
          <a:prstGeom prst="rect">
            <a:avLst/>
          </a:prstGeom>
        </p:spPr>
      </p:pic>
      <p:pic>
        <p:nvPicPr>
          <p:cNvPr id="23" name="Picture 2" descr="C:\Users\g00313527\Downloads\管理员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4554" y="2584760"/>
            <a:ext cx="412316" cy="412305"/>
          </a:xfrm>
          <a:prstGeom prst="rect">
            <a:avLst/>
          </a:prstGeom>
          <a:noFill/>
        </p:spPr>
      </p:pic>
      <p:sp>
        <p:nvSpPr>
          <p:cNvPr id="24" name="圆角矩形 23"/>
          <p:cNvSpPr/>
          <p:nvPr/>
        </p:nvSpPr>
        <p:spPr>
          <a:xfrm>
            <a:off x="5436949" y="3095945"/>
            <a:ext cx="739958" cy="138542"/>
          </a:xfrm>
          <a:prstGeom prst="roundRect">
            <a:avLst/>
          </a:prstGeom>
          <a:solidFill>
            <a:srgbClr val="FFFF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pic>
        <p:nvPicPr>
          <p:cNvPr id="35" name="Picture 2" descr="C:\Users\g00313527\Downloads\管理员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11158" y="2584761"/>
            <a:ext cx="412316" cy="412304"/>
          </a:xfrm>
          <a:prstGeom prst="rect">
            <a:avLst/>
          </a:prstGeom>
          <a:noFill/>
        </p:spPr>
      </p:pic>
      <p:sp>
        <p:nvSpPr>
          <p:cNvPr id="36" name="圆角矩形 35"/>
          <p:cNvSpPr/>
          <p:nvPr/>
        </p:nvSpPr>
        <p:spPr>
          <a:xfrm>
            <a:off x="9212050" y="3092484"/>
            <a:ext cx="339435" cy="135078"/>
          </a:xfrm>
          <a:prstGeom prst="roundRect">
            <a:avLst/>
          </a:prstGeom>
          <a:solidFill>
            <a:srgbClr val="FFFF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5345878" y="4450737"/>
            <a:ext cx="0" cy="496145"/>
          </a:xfrm>
          <a:prstGeom prst="straightConnector1">
            <a:avLst/>
          </a:prstGeom>
          <a:ln w="3810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010759" y="4103233"/>
            <a:ext cx="1068354" cy="523086"/>
          </a:xfrm>
          <a:prstGeom prst="rect">
            <a:avLst/>
          </a:prstGeom>
        </p:spPr>
        <p:txBody>
          <a:bodyPr wrap="none" lIns="91419" tIns="45709" rIns="91419" bIns="45709">
            <a:spAutoFit/>
          </a:bodyPr>
          <a:lstStyle/>
          <a:p>
            <a:r>
              <a:rPr lang="en-US" altLang="zh-CN" sz="1400" dirty="0">
                <a:solidFill>
                  <a:srgbClr val="CC0000"/>
                </a:solidFill>
              </a:rPr>
              <a:t>Small-scale</a:t>
            </a:r>
          </a:p>
          <a:p>
            <a:r>
              <a:rPr lang="en-US" altLang="zh-CN" sz="1400" dirty="0">
                <a:solidFill>
                  <a:srgbClr val="CC0000"/>
                </a:solidFill>
              </a:rPr>
              <a:t>Aggregation</a:t>
            </a:r>
            <a:endParaRPr lang="zh-CN" altLang="en-US" sz="1400" dirty="0">
              <a:solidFill>
                <a:srgbClr val="CC0000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5814418" y="4450737"/>
            <a:ext cx="0" cy="496145"/>
          </a:xfrm>
          <a:prstGeom prst="straightConnector1">
            <a:avLst/>
          </a:prstGeom>
          <a:ln w="3810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6280182" y="4436849"/>
            <a:ext cx="0" cy="496145"/>
          </a:xfrm>
          <a:prstGeom prst="straightConnector1">
            <a:avLst/>
          </a:prstGeom>
          <a:ln w="3810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圆柱形 42"/>
          <p:cNvSpPr/>
          <p:nvPr/>
        </p:nvSpPr>
        <p:spPr>
          <a:xfrm>
            <a:off x="5543858" y="4004914"/>
            <a:ext cx="536049" cy="443499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DB</a:t>
            </a:r>
            <a:endParaRPr lang="zh-CN" altLang="en-US" sz="1600" dirty="0"/>
          </a:p>
        </p:txBody>
      </p:sp>
      <p:sp>
        <p:nvSpPr>
          <p:cNvPr id="44" name="矩形 43"/>
          <p:cNvSpPr/>
          <p:nvPr/>
        </p:nvSpPr>
        <p:spPr>
          <a:xfrm>
            <a:off x="8047365" y="3644968"/>
            <a:ext cx="2632941" cy="405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/>
              <a:t>Data Plane</a:t>
            </a:r>
            <a:endParaRPr lang="zh-CN" altLang="en-US" sz="1799" dirty="0"/>
          </a:p>
        </p:txBody>
      </p:sp>
      <p:sp>
        <p:nvSpPr>
          <p:cNvPr id="49" name="文本框 48"/>
          <p:cNvSpPr txBox="1"/>
          <p:nvPr/>
        </p:nvSpPr>
        <p:spPr>
          <a:xfrm>
            <a:off x="1272720" y="5012763"/>
            <a:ext cx="2361785" cy="52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Small-scale. Feedback and reactive when necessary. </a:t>
            </a:r>
            <a:endParaRPr lang="zh-CN" altLang="en-US" sz="1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4447134" y="6092602"/>
            <a:ext cx="2766083" cy="73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/>
              <a:t>Middle-scale. Data become a set of network states. Support the local controller functions </a:t>
            </a:r>
            <a:endParaRPr lang="zh-CN" altLang="en-US" sz="1400" dirty="0"/>
          </a:p>
        </p:txBody>
      </p:sp>
      <p:sp>
        <p:nvSpPr>
          <p:cNvPr id="51" name="文本框 50"/>
          <p:cNvSpPr txBox="1"/>
          <p:nvPr/>
        </p:nvSpPr>
        <p:spPr>
          <a:xfrm>
            <a:off x="7900170" y="5804646"/>
            <a:ext cx="3238296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/>
              <a:t>Large-scale. Data become an abstract of lower infrastructure and services. Become an independent and global view of network </a:t>
            </a:r>
            <a:endParaRPr lang="zh-CN" altLang="en-US" sz="1400" dirty="0"/>
          </a:p>
        </p:txBody>
      </p:sp>
      <p:sp>
        <p:nvSpPr>
          <p:cNvPr id="4" name="梯形 3"/>
          <p:cNvSpPr/>
          <p:nvPr/>
        </p:nvSpPr>
        <p:spPr>
          <a:xfrm>
            <a:off x="1504338" y="3369820"/>
            <a:ext cx="1880754" cy="1426976"/>
          </a:xfrm>
          <a:prstGeom prst="trapezoid">
            <a:avLst>
              <a:gd name="adj" fmla="val 0"/>
            </a:avLst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3352" y="4226586"/>
            <a:ext cx="331122" cy="3163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2185" y="3627567"/>
            <a:ext cx="331122" cy="3163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7822" y="4224173"/>
            <a:ext cx="331122" cy="316314"/>
          </a:xfrm>
          <a:prstGeom prst="rect">
            <a:avLst/>
          </a:prstGeom>
        </p:spPr>
      </p:pic>
      <p:cxnSp>
        <p:nvCxnSpPr>
          <p:cNvPr id="8" name="直接连接符 7"/>
          <p:cNvCxnSpPr>
            <a:stCxn id="5" idx="0"/>
            <a:endCxn id="6" idx="1"/>
          </p:cNvCxnSpPr>
          <p:nvPr/>
        </p:nvCxnSpPr>
        <p:spPr>
          <a:xfrm flipV="1">
            <a:off x="1718914" y="3785727"/>
            <a:ext cx="753272" cy="440860"/>
          </a:xfrm>
          <a:prstGeom prst="line">
            <a:avLst/>
          </a:prstGeom>
          <a:ln w="2540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3"/>
            <a:endCxn id="7" idx="1"/>
          </p:cNvCxnSpPr>
          <p:nvPr/>
        </p:nvCxnSpPr>
        <p:spPr>
          <a:xfrm flipV="1">
            <a:off x="1884475" y="4382331"/>
            <a:ext cx="1003347" cy="2412"/>
          </a:xfrm>
          <a:prstGeom prst="line">
            <a:avLst/>
          </a:prstGeom>
          <a:ln w="2540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6" idx="3"/>
            <a:endCxn id="7" idx="0"/>
          </p:cNvCxnSpPr>
          <p:nvPr/>
        </p:nvCxnSpPr>
        <p:spPr>
          <a:xfrm>
            <a:off x="2803307" y="3785727"/>
            <a:ext cx="250075" cy="438449"/>
          </a:xfrm>
          <a:prstGeom prst="line">
            <a:avLst/>
          </a:prstGeom>
          <a:ln w="2540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 10"/>
          <p:cNvSpPr/>
          <p:nvPr/>
        </p:nvSpPr>
        <p:spPr>
          <a:xfrm>
            <a:off x="2162432" y="4436587"/>
            <a:ext cx="415637" cy="238986"/>
          </a:xfrm>
          <a:custGeom>
            <a:avLst/>
            <a:gdLst>
              <a:gd name="connsiteX0" fmla="*/ 0 w 841663"/>
              <a:gd name="connsiteY0" fmla="*/ 401782 h 742950"/>
              <a:gd name="connsiteX1" fmla="*/ 20781 w 841663"/>
              <a:gd name="connsiteY1" fmla="*/ 193963 h 742950"/>
              <a:gd name="connsiteX2" fmla="*/ 41563 w 841663"/>
              <a:gd name="connsiteY2" fmla="*/ 277091 h 742950"/>
              <a:gd name="connsiteX3" fmla="*/ 166254 w 841663"/>
              <a:gd name="connsiteY3" fmla="*/ 17318 h 742950"/>
              <a:gd name="connsiteX4" fmla="*/ 218209 w 841663"/>
              <a:gd name="connsiteY4" fmla="*/ 381000 h 742950"/>
              <a:gd name="connsiteX5" fmla="*/ 342900 w 841663"/>
              <a:gd name="connsiteY5" fmla="*/ 734291 h 742950"/>
              <a:gd name="connsiteX6" fmla="*/ 374072 w 841663"/>
              <a:gd name="connsiteY6" fmla="*/ 329045 h 742950"/>
              <a:gd name="connsiteX7" fmla="*/ 467590 w 841663"/>
              <a:gd name="connsiteY7" fmla="*/ 193963 h 742950"/>
              <a:gd name="connsiteX8" fmla="*/ 457200 w 841663"/>
              <a:gd name="connsiteY8" fmla="*/ 474518 h 742950"/>
              <a:gd name="connsiteX9" fmla="*/ 529936 w 841663"/>
              <a:gd name="connsiteY9" fmla="*/ 256309 h 742950"/>
              <a:gd name="connsiteX10" fmla="*/ 529936 w 841663"/>
              <a:gd name="connsiteY10" fmla="*/ 484909 h 742950"/>
              <a:gd name="connsiteX11" fmla="*/ 602672 w 841663"/>
              <a:gd name="connsiteY11" fmla="*/ 339436 h 742950"/>
              <a:gd name="connsiteX12" fmla="*/ 685800 w 841663"/>
              <a:gd name="connsiteY12" fmla="*/ 609600 h 742950"/>
              <a:gd name="connsiteX13" fmla="*/ 810490 w 841663"/>
              <a:gd name="connsiteY13" fmla="*/ 162791 h 742950"/>
              <a:gd name="connsiteX14" fmla="*/ 841663 w 841663"/>
              <a:gd name="connsiteY14" fmla="*/ 484909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41663" h="742950">
                <a:moveTo>
                  <a:pt x="0" y="401782"/>
                </a:moveTo>
                <a:cubicBezTo>
                  <a:pt x="6927" y="308263"/>
                  <a:pt x="13854" y="214745"/>
                  <a:pt x="20781" y="193963"/>
                </a:cubicBezTo>
                <a:cubicBezTo>
                  <a:pt x="27708" y="173181"/>
                  <a:pt x="17318" y="306532"/>
                  <a:pt x="41563" y="277091"/>
                </a:cubicBezTo>
                <a:cubicBezTo>
                  <a:pt x="65808" y="247650"/>
                  <a:pt x="136813" y="0"/>
                  <a:pt x="166254" y="17318"/>
                </a:cubicBezTo>
                <a:cubicBezTo>
                  <a:pt x="195695" y="34636"/>
                  <a:pt x="188768" y="261504"/>
                  <a:pt x="218209" y="381000"/>
                </a:cubicBezTo>
                <a:cubicBezTo>
                  <a:pt x="247650" y="500496"/>
                  <a:pt x="316923" y="742950"/>
                  <a:pt x="342900" y="734291"/>
                </a:cubicBezTo>
                <a:cubicBezTo>
                  <a:pt x="368877" y="725632"/>
                  <a:pt x="353290" y="419100"/>
                  <a:pt x="374072" y="329045"/>
                </a:cubicBezTo>
                <a:cubicBezTo>
                  <a:pt x="394854" y="238990"/>
                  <a:pt x="453735" y="169718"/>
                  <a:pt x="467590" y="193963"/>
                </a:cubicBezTo>
                <a:cubicBezTo>
                  <a:pt x="481445" y="218208"/>
                  <a:pt x="446809" y="464127"/>
                  <a:pt x="457200" y="474518"/>
                </a:cubicBezTo>
                <a:cubicBezTo>
                  <a:pt x="467591" y="484909"/>
                  <a:pt x="517813" y="254577"/>
                  <a:pt x="529936" y="256309"/>
                </a:cubicBezTo>
                <a:cubicBezTo>
                  <a:pt x="542059" y="258041"/>
                  <a:pt x="517813" y="471055"/>
                  <a:pt x="529936" y="484909"/>
                </a:cubicBezTo>
                <a:cubicBezTo>
                  <a:pt x="542059" y="498763"/>
                  <a:pt x="576695" y="318654"/>
                  <a:pt x="602672" y="339436"/>
                </a:cubicBezTo>
                <a:cubicBezTo>
                  <a:pt x="628649" y="360218"/>
                  <a:pt x="651164" y="639041"/>
                  <a:pt x="685800" y="609600"/>
                </a:cubicBezTo>
                <a:cubicBezTo>
                  <a:pt x="720436" y="580159"/>
                  <a:pt x="784513" y="183573"/>
                  <a:pt x="810490" y="162791"/>
                </a:cubicBezTo>
                <a:cubicBezTo>
                  <a:pt x="836467" y="142009"/>
                  <a:pt x="839065" y="313459"/>
                  <a:pt x="841663" y="484909"/>
                </a:cubicBezTo>
              </a:path>
            </a:pathLst>
          </a:custGeom>
          <a:noFill/>
          <a:ln w="28575">
            <a:solidFill>
              <a:srgbClr val="1DF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sz="1799"/>
          </a:p>
        </p:txBody>
      </p:sp>
      <p:pic>
        <p:nvPicPr>
          <p:cNvPr id="12" name="Picture 2" descr="C:\Users\g00313527\Downloads\管理员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2735" y="2652435"/>
            <a:ext cx="412316" cy="412305"/>
          </a:xfrm>
          <a:prstGeom prst="rect">
            <a:avLst/>
          </a:prstGeom>
          <a:noFill/>
        </p:spPr>
      </p:pic>
      <p:sp>
        <p:nvSpPr>
          <p:cNvPr id="13" name="圆角矩形 12"/>
          <p:cNvSpPr/>
          <p:nvPr/>
        </p:nvSpPr>
        <p:spPr>
          <a:xfrm>
            <a:off x="1493950" y="3217426"/>
            <a:ext cx="1880753" cy="135078"/>
          </a:xfrm>
          <a:prstGeom prst="roundRect">
            <a:avLst/>
          </a:prstGeom>
          <a:solidFill>
            <a:srgbClr val="FFFF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sp>
        <p:nvSpPr>
          <p:cNvPr id="52" name="折角形 51"/>
          <p:cNvSpPr/>
          <p:nvPr/>
        </p:nvSpPr>
        <p:spPr>
          <a:xfrm>
            <a:off x="1272720" y="4439921"/>
            <a:ext cx="416468" cy="197278"/>
          </a:xfrm>
          <a:prstGeom prst="foldedCorner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Data</a:t>
            </a:r>
            <a:endParaRPr lang="zh-CN" altLang="en-US" sz="800" dirty="0"/>
          </a:p>
        </p:txBody>
      </p:sp>
      <p:sp>
        <p:nvSpPr>
          <p:cNvPr id="53" name="折角形 52"/>
          <p:cNvSpPr/>
          <p:nvPr/>
        </p:nvSpPr>
        <p:spPr>
          <a:xfrm>
            <a:off x="3099564" y="4430697"/>
            <a:ext cx="416468" cy="197278"/>
          </a:xfrm>
          <a:prstGeom prst="foldedCorner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Data</a:t>
            </a:r>
            <a:endParaRPr lang="zh-CN" altLang="en-US" sz="800" dirty="0"/>
          </a:p>
        </p:txBody>
      </p:sp>
      <p:sp>
        <p:nvSpPr>
          <p:cNvPr id="54" name="折角形 53"/>
          <p:cNvSpPr/>
          <p:nvPr/>
        </p:nvSpPr>
        <p:spPr>
          <a:xfrm>
            <a:off x="2239762" y="3867888"/>
            <a:ext cx="416468" cy="197278"/>
          </a:xfrm>
          <a:prstGeom prst="foldedCorner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Data</a:t>
            </a:r>
            <a:endParaRPr lang="zh-CN" altLang="en-US" sz="800" dirty="0"/>
          </a:p>
        </p:txBody>
      </p:sp>
      <p:sp>
        <p:nvSpPr>
          <p:cNvPr id="56" name="折角形 55"/>
          <p:cNvSpPr/>
          <p:nvPr/>
        </p:nvSpPr>
        <p:spPr>
          <a:xfrm>
            <a:off x="4688871" y="5535445"/>
            <a:ext cx="416468" cy="197278"/>
          </a:xfrm>
          <a:prstGeom prst="foldedCorner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Data</a:t>
            </a:r>
            <a:endParaRPr lang="zh-CN" altLang="en-US" sz="800" dirty="0"/>
          </a:p>
        </p:txBody>
      </p:sp>
      <p:sp>
        <p:nvSpPr>
          <p:cNvPr id="57" name="折角形 56"/>
          <p:cNvSpPr/>
          <p:nvPr/>
        </p:nvSpPr>
        <p:spPr>
          <a:xfrm>
            <a:off x="6515715" y="5526221"/>
            <a:ext cx="416468" cy="197278"/>
          </a:xfrm>
          <a:prstGeom prst="foldedCorner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Data</a:t>
            </a:r>
            <a:endParaRPr lang="zh-CN" altLang="en-US" sz="800" dirty="0"/>
          </a:p>
        </p:txBody>
      </p:sp>
      <p:sp>
        <p:nvSpPr>
          <p:cNvPr id="58" name="折角形 57"/>
          <p:cNvSpPr/>
          <p:nvPr/>
        </p:nvSpPr>
        <p:spPr>
          <a:xfrm>
            <a:off x="5655913" y="4963412"/>
            <a:ext cx="416468" cy="197278"/>
          </a:xfrm>
          <a:prstGeom prst="foldedCorner">
            <a:avLst/>
          </a:prstGeom>
          <a:solidFill>
            <a:schemeClr val="accent2">
              <a:alpha val="7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Data</a:t>
            </a:r>
            <a:endParaRPr lang="zh-CN" altLang="en-US" sz="800" dirty="0"/>
          </a:p>
        </p:txBody>
      </p:sp>
      <p:sp>
        <p:nvSpPr>
          <p:cNvPr id="59" name="矩形 58"/>
          <p:cNvSpPr/>
          <p:nvPr/>
        </p:nvSpPr>
        <p:spPr>
          <a:xfrm>
            <a:off x="498350" y="3985173"/>
            <a:ext cx="1002840" cy="307699"/>
          </a:xfrm>
          <a:prstGeom prst="rect">
            <a:avLst/>
          </a:prstGeom>
        </p:spPr>
        <p:txBody>
          <a:bodyPr wrap="none" lIns="91419" tIns="45709" rIns="91419" bIns="45709">
            <a:spAutoFit/>
          </a:bodyPr>
          <a:lstStyle/>
          <a:p>
            <a:r>
              <a:rPr lang="en-US" altLang="zh-CN" sz="1400" dirty="0">
                <a:solidFill>
                  <a:srgbClr val="CC0000"/>
                </a:solidFill>
              </a:rPr>
              <a:t>Distributed</a:t>
            </a:r>
            <a:endParaRPr lang="zh-CN" altLang="en-US" sz="1400" dirty="0">
              <a:solidFill>
                <a:srgbClr val="CC0000"/>
              </a:solidFill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 flipV="1">
            <a:off x="8471645" y="4076904"/>
            <a:ext cx="0" cy="308067"/>
          </a:xfrm>
          <a:prstGeom prst="straightConnector1">
            <a:avLst/>
          </a:prstGeom>
          <a:ln w="3810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 flipV="1">
            <a:off x="9479495" y="4076904"/>
            <a:ext cx="0" cy="308067"/>
          </a:xfrm>
          <a:prstGeom prst="straightConnector1">
            <a:avLst/>
          </a:prstGeom>
          <a:ln w="3810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V="1">
            <a:off x="10487344" y="4076904"/>
            <a:ext cx="0" cy="308067"/>
          </a:xfrm>
          <a:prstGeom prst="straightConnector1">
            <a:avLst/>
          </a:prstGeom>
          <a:ln w="3810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6812836" y="3586046"/>
            <a:ext cx="1068354" cy="523086"/>
          </a:xfrm>
          <a:prstGeom prst="rect">
            <a:avLst/>
          </a:prstGeom>
        </p:spPr>
        <p:txBody>
          <a:bodyPr wrap="none" lIns="91419" tIns="45709" rIns="91419" bIns="45709">
            <a:spAutoFit/>
          </a:bodyPr>
          <a:lstStyle/>
          <a:p>
            <a:r>
              <a:rPr lang="en-US" altLang="zh-CN" sz="1400" dirty="0">
                <a:solidFill>
                  <a:srgbClr val="CC0000"/>
                </a:solidFill>
              </a:rPr>
              <a:t>Large-scale</a:t>
            </a:r>
          </a:p>
          <a:p>
            <a:r>
              <a:rPr lang="en-US" altLang="zh-CN" sz="1400" dirty="0">
                <a:solidFill>
                  <a:srgbClr val="CC0000"/>
                </a:solidFill>
              </a:rPr>
              <a:t>Aggregation</a:t>
            </a:r>
            <a:endParaRPr lang="zh-CN" altLang="en-US" sz="1400" dirty="0">
              <a:solidFill>
                <a:srgbClr val="CC0000"/>
              </a:solidFill>
            </a:endParaRPr>
          </a:p>
        </p:txBody>
      </p:sp>
      <p:sp>
        <p:nvSpPr>
          <p:cNvPr id="93" name="梯形 92"/>
          <p:cNvSpPr/>
          <p:nvPr/>
        </p:nvSpPr>
        <p:spPr>
          <a:xfrm>
            <a:off x="8047365" y="3285021"/>
            <a:ext cx="2632941" cy="308830"/>
          </a:xfrm>
          <a:prstGeom prst="trapezoid">
            <a:avLst>
              <a:gd name="adj" fmla="val 376592"/>
            </a:avLst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0" rIns="91401" bIns="45700"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83" y="3213032"/>
            <a:ext cx="500967" cy="470304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803" y="4384971"/>
            <a:ext cx="1071384" cy="1298131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956" y="4384971"/>
            <a:ext cx="1071384" cy="1298131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649" y="4384971"/>
            <a:ext cx="1071384" cy="12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8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35029" y="212379"/>
            <a:ext cx="2144462" cy="778875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Agenda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932652" y="2331940"/>
            <a:ext cx="9990713" cy="4096642"/>
          </a:xfrm>
        </p:spPr>
        <p:txBody>
          <a:bodyPr>
            <a:normAutofit/>
          </a:bodyPr>
          <a:lstStyle/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What can ML/AI bring to the network?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Huawei’s Approach: Intelligent Network Infrastructure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       - Architecture and Impacts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       - Key Technologies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       - Case Studies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Roadmap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196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1339" y="314924"/>
            <a:ext cx="7540487" cy="738624"/>
          </a:xfrm>
        </p:spPr>
        <p:txBody>
          <a:bodyPr>
            <a:norm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</a:rPr>
              <a:t>Modern ML: Theory + Engineering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2271" y="2152374"/>
            <a:ext cx="10687458" cy="4929808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Theory</a:t>
            </a:r>
            <a:endParaRPr lang="en-US" altLang="zh-CN" sz="1100" dirty="0"/>
          </a:p>
          <a:p>
            <a:pPr lvl="1"/>
            <a:r>
              <a:rPr lang="en-US" altLang="zh-CN" sz="1400" dirty="0"/>
              <a:t>Reinforcement learning to learn control (actions). Contrast inference (regression,  classification, …)</a:t>
            </a:r>
          </a:p>
          <a:p>
            <a:pPr lvl="1"/>
            <a:r>
              <a:rPr lang="en-US" altLang="zh-CN" sz="1400" dirty="0"/>
              <a:t>Stochastic modeling &amp; variational inference: Variational </a:t>
            </a:r>
            <a:r>
              <a:rPr lang="en-US" altLang="zh-CN" sz="1400" dirty="0" err="1">
                <a:solidFill>
                  <a:srgbClr val="FF0000"/>
                </a:solidFill>
              </a:rPr>
              <a:t>AutoEncoders</a:t>
            </a:r>
            <a:r>
              <a:rPr lang="zh-CN" altLang="en-US" sz="1400" dirty="0"/>
              <a:t>，</a:t>
            </a:r>
            <a:r>
              <a:rPr lang="en-US" altLang="zh-CN" sz="1400" dirty="0"/>
              <a:t>Bayesian Networks</a:t>
            </a:r>
          </a:p>
          <a:p>
            <a:pPr lvl="1"/>
            <a:r>
              <a:rPr lang="en-US" altLang="zh-CN" sz="1400" dirty="0"/>
              <a:t>Hierarchical/multi-layer Control</a:t>
            </a:r>
          </a:p>
          <a:p>
            <a:pPr lvl="1"/>
            <a:r>
              <a:rPr lang="en-US" altLang="zh-CN" sz="1400" dirty="0"/>
              <a:t>Self-shaping protocols</a:t>
            </a:r>
          </a:p>
          <a:p>
            <a:pPr lvl="1"/>
            <a:r>
              <a:rPr lang="en-US" altLang="zh-CN" sz="1400" dirty="0"/>
              <a:t>Temporal prediction (RNNs such as LSTM, </a:t>
            </a:r>
            <a:r>
              <a:rPr lang="en-US" altLang="zh-CN" sz="1400" dirty="0" err="1"/>
              <a:t>etc</a:t>
            </a:r>
            <a:r>
              <a:rPr lang="en-US" altLang="zh-CN" sz="1400" dirty="0"/>
              <a:t>)</a:t>
            </a:r>
            <a:endParaRPr lang="en-US" altLang="zh-CN" sz="1200" dirty="0"/>
          </a:p>
          <a:p>
            <a:pPr marL="0" indent="0">
              <a:buNone/>
            </a:pPr>
            <a:endParaRPr lang="en-US" altLang="zh-CN" sz="1100" dirty="0"/>
          </a:p>
          <a:p>
            <a:r>
              <a:rPr lang="en-US" altLang="zh-CN" sz="2400" dirty="0"/>
              <a:t>Engineering</a:t>
            </a:r>
            <a:endParaRPr lang="en-US" altLang="zh-CN" sz="1100" dirty="0"/>
          </a:p>
          <a:p>
            <a:pPr lvl="1"/>
            <a:r>
              <a:rPr lang="en-US" altLang="zh-CN" sz="1400" dirty="0"/>
              <a:t>Open loop control (e.g. recommender system),  digital twins, threshold limitation, online-learning …</a:t>
            </a:r>
          </a:p>
          <a:p>
            <a:pPr lvl="1"/>
            <a:r>
              <a:rPr lang="en-US" altLang="zh-CN" sz="1400" dirty="0"/>
              <a:t>Rapid learning: limit the impact of the learning phase (for example, low-shot learning)</a:t>
            </a:r>
          </a:p>
          <a:p>
            <a:pPr lvl="1"/>
            <a:r>
              <a:rPr lang="en-US" altLang="zh-CN" sz="1400" dirty="0"/>
              <a:t>Scalability </a:t>
            </a:r>
          </a:p>
          <a:p>
            <a:pPr lvl="1"/>
            <a:r>
              <a:rPr lang="en-US" altLang="zh-CN" sz="1400" dirty="0"/>
              <a:t>Forwarding plane ML</a:t>
            </a:r>
          </a:p>
          <a:p>
            <a:pPr lvl="1"/>
            <a:r>
              <a:rPr lang="en-US" altLang="zh-CN" sz="1400" dirty="0"/>
              <a:t>Efficient data collection: Selective data measurement, telemetry</a:t>
            </a:r>
          </a:p>
          <a:p>
            <a:pPr lvl="1"/>
            <a:endParaRPr lang="en-US" altLang="zh-CN" sz="1400" dirty="0"/>
          </a:p>
          <a:p>
            <a:r>
              <a:rPr lang="en-US" altLang="zh-CN" sz="2400" dirty="0"/>
              <a:t>What is the ”effective distance” between theory and practice in ML these days?</a:t>
            </a:r>
          </a:p>
        </p:txBody>
      </p:sp>
    </p:spTree>
    <p:extLst>
      <p:ext uri="{BB962C8B-B14F-4D97-AF65-F5344CB8AC3E}">
        <p14:creationId xmlns:p14="http://schemas.microsoft.com/office/powerpoint/2010/main" val="185386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35029" y="212379"/>
            <a:ext cx="2144462" cy="778875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Agenda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What can ML/AI bring to the network?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Huawei’s Approach: Intelligent Network Infrastructure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       - Architecture and Impacts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       - Key Technologies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       - Case Studies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42479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48366" y="183790"/>
            <a:ext cx="11157095" cy="63143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Case Study 1: Intelligent Traffic Balancing</a:t>
            </a:r>
          </a:p>
        </p:txBody>
      </p:sp>
      <p:pic>
        <p:nvPicPr>
          <p:cNvPr id="4" name="图片 3" descr="ai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4992" y="1568041"/>
            <a:ext cx="686183" cy="7864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000467" y="1629269"/>
            <a:ext cx="4316078" cy="1098248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68546" tIns="34274" rIns="68546" bIns="34274" numCol="1" rtlCol="0" anchor="t" anchorCtr="0" compatLnSpc="1">
            <a:prstTxWarp prst="textNoShape">
              <a:avLst/>
            </a:prstTxWarp>
          </a:bodyPr>
          <a:lstStyle/>
          <a:p>
            <a:pPr algn="ctr" defTabSz="685411">
              <a:buClr>
                <a:srgbClr val="CC9900"/>
              </a:buClr>
            </a:pPr>
            <a:endParaRPr lang="zh-CN" altLang="en-US" sz="1400" b="1" dirty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cxnSp>
        <p:nvCxnSpPr>
          <p:cNvPr id="6" name="直接连接符 5"/>
          <p:cNvCxnSpPr>
            <a:stCxn id="10" idx="3"/>
          </p:cNvCxnSpPr>
          <p:nvPr/>
        </p:nvCxnSpPr>
        <p:spPr bwMode="auto">
          <a:xfrm flipV="1">
            <a:off x="2670548" y="2184208"/>
            <a:ext cx="1152000" cy="15345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sp>
        <p:nvSpPr>
          <p:cNvPr id="7" name="文本框 6"/>
          <p:cNvSpPr txBox="1"/>
          <p:nvPr/>
        </p:nvSpPr>
        <p:spPr>
          <a:xfrm>
            <a:off x="4440247" y="1933275"/>
            <a:ext cx="908813" cy="461547"/>
          </a:xfrm>
          <a:prstGeom prst="rect">
            <a:avLst/>
          </a:prstGeom>
          <a:noFill/>
        </p:spPr>
        <p:txBody>
          <a:bodyPr wrap="square" lIns="91419" tIns="45709" rIns="91419" bIns="45709" rtlCol="0">
            <a:spAutoFit/>
          </a:bodyPr>
          <a:lstStyle/>
          <a:p>
            <a:pPr algn="ctr" defTabSz="914157">
              <a:defRPr/>
            </a:pPr>
            <a:r>
              <a:rPr lang="en-US" altLang="zh-CN" sz="1200" b="1" kern="0" dirty="0">
                <a:latin typeface="Calibri" pitchFamily="34" charset="0"/>
              </a:rPr>
              <a:t>AI </a:t>
            </a:r>
          </a:p>
          <a:p>
            <a:pPr algn="ctr" defTabSz="914157">
              <a:defRPr/>
            </a:pPr>
            <a:r>
              <a:rPr lang="en-US" altLang="zh-CN" sz="1200" b="1" kern="0" dirty="0">
                <a:latin typeface="Calibri" pitchFamily="34" charset="0"/>
              </a:rPr>
              <a:t>controller</a:t>
            </a:r>
            <a:endParaRPr lang="zh-CN" altLang="en-US" sz="1200" b="1" kern="0" dirty="0">
              <a:latin typeface="Calibri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8330" y="1958334"/>
            <a:ext cx="795447" cy="461547"/>
          </a:xfrm>
          <a:prstGeom prst="rect">
            <a:avLst/>
          </a:prstGeom>
          <a:noFill/>
        </p:spPr>
        <p:txBody>
          <a:bodyPr wrap="square" lIns="91419" tIns="45709" rIns="91419" bIns="45709" rtlCol="0">
            <a:spAutoFit/>
          </a:bodyPr>
          <a:lstStyle/>
          <a:p>
            <a:pPr algn="ctr" defTabSz="914157">
              <a:defRPr/>
            </a:pPr>
            <a:r>
              <a:rPr lang="en-US" altLang="zh-CN" sz="1200" b="1" kern="0" dirty="0">
                <a:latin typeface="Calibri" pitchFamily="34" charset="0"/>
              </a:rPr>
              <a:t>Data</a:t>
            </a:r>
          </a:p>
          <a:p>
            <a:pPr algn="ctr" defTabSz="914157">
              <a:defRPr/>
            </a:pPr>
            <a:r>
              <a:rPr lang="en-US" altLang="zh-CN" sz="1200" b="1" kern="0" dirty="0">
                <a:latin typeface="Calibri" pitchFamily="34" charset="0"/>
              </a:rPr>
              <a:t>collector</a:t>
            </a:r>
            <a:endParaRPr lang="zh-CN" altLang="en-US" sz="1200" b="1" kern="0" dirty="0">
              <a:latin typeface="Calibri" pitchFamily="34" charset="0"/>
            </a:endParaRPr>
          </a:p>
        </p:txBody>
      </p:sp>
      <p:pic>
        <p:nvPicPr>
          <p:cNvPr id="10" name="Picture 48" descr="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3399" y="1810197"/>
            <a:ext cx="1097150" cy="778707"/>
          </a:xfrm>
          <a:prstGeom prst="rect">
            <a:avLst/>
          </a:prstGeom>
          <a:noFill/>
        </p:spPr>
      </p:pic>
      <p:pic>
        <p:nvPicPr>
          <p:cNvPr id="67" name="黄大箭头" descr="图片43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1" y="1881955"/>
            <a:ext cx="739140" cy="64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矩形 70"/>
          <p:cNvSpPr/>
          <p:nvPr/>
        </p:nvSpPr>
        <p:spPr>
          <a:xfrm rot="900000">
            <a:off x="3912451" y="2027474"/>
            <a:ext cx="229227" cy="174123"/>
          </a:xfrm>
          <a:prstGeom prst="rect">
            <a:avLst/>
          </a:prstGeom>
          <a:solidFill>
            <a:srgbClr val="D3D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grpSp>
        <p:nvGrpSpPr>
          <p:cNvPr id="72" name="Group 82"/>
          <p:cNvGrpSpPr>
            <a:grpSpLocks/>
          </p:cNvGrpSpPr>
          <p:nvPr/>
        </p:nvGrpSpPr>
        <p:grpSpPr bwMode="auto">
          <a:xfrm>
            <a:off x="3909992" y="1986950"/>
            <a:ext cx="240530" cy="279168"/>
            <a:chOff x="2256" y="1680"/>
            <a:chExt cx="1824" cy="148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3" name="Oval 5"/>
            <p:cNvSpPr>
              <a:spLocks noChangeArrowheads="1"/>
            </p:cNvSpPr>
            <p:nvPr/>
          </p:nvSpPr>
          <p:spPr bwMode="auto">
            <a:xfrm>
              <a:off x="3072" y="1680"/>
              <a:ext cx="240" cy="240"/>
            </a:xfrm>
            <a:prstGeom prst="ellipse">
              <a:avLst/>
            </a:prstGeom>
            <a:ln>
              <a:solidFill>
                <a:srgbClr val="5D7695"/>
              </a:solidFill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>
              <a:off x="3072" y="2064"/>
              <a:ext cx="240" cy="240"/>
            </a:xfrm>
            <a:prstGeom prst="ellipse">
              <a:avLst/>
            </a:prstGeom>
            <a:ln>
              <a:solidFill>
                <a:srgbClr val="5D7695"/>
              </a:solidFill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Oval 7"/>
            <p:cNvSpPr>
              <a:spLocks noChangeArrowheads="1"/>
            </p:cNvSpPr>
            <p:nvPr/>
          </p:nvSpPr>
          <p:spPr bwMode="auto">
            <a:xfrm>
              <a:off x="3072" y="2496"/>
              <a:ext cx="240" cy="240"/>
            </a:xfrm>
            <a:prstGeom prst="ellipse">
              <a:avLst/>
            </a:prstGeom>
            <a:ln>
              <a:solidFill>
                <a:srgbClr val="5D7695"/>
              </a:solidFill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Oval 8"/>
            <p:cNvSpPr>
              <a:spLocks noChangeArrowheads="1"/>
            </p:cNvSpPr>
            <p:nvPr/>
          </p:nvSpPr>
          <p:spPr bwMode="auto">
            <a:xfrm>
              <a:off x="3072" y="2928"/>
              <a:ext cx="240" cy="240"/>
            </a:xfrm>
            <a:prstGeom prst="ellipse">
              <a:avLst/>
            </a:prstGeom>
            <a:ln>
              <a:solidFill>
                <a:srgbClr val="5D7695"/>
              </a:solidFill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Rectangle 9"/>
            <p:cNvSpPr>
              <a:spLocks noChangeArrowheads="1"/>
            </p:cNvSpPr>
            <p:nvPr/>
          </p:nvSpPr>
          <p:spPr bwMode="auto">
            <a:xfrm>
              <a:off x="2256" y="2016"/>
              <a:ext cx="144" cy="183"/>
            </a:xfrm>
            <a:prstGeom prst="rect">
              <a:avLst/>
            </a:prstGeom>
            <a:ln>
              <a:solidFill>
                <a:srgbClr val="5D7695"/>
              </a:solidFill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Rectangle 11"/>
            <p:cNvSpPr>
              <a:spLocks noChangeArrowheads="1"/>
            </p:cNvSpPr>
            <p:nvPr/>
          </p:nvSpPr>
          <p:spPr bwMode="auto">
            <a:xfrm>
              <a:off x="2256" y="2736"/>
              <a:ext cx="144" cy="183"/>
            </a:xfrm>
            <a:prstGeom prst="rect">
              <a:avLst/>
            </a:prstGeom>
            <a:ln>
              <a:solidFill>
                <a:srgbClr val="5D7695"/>
              </a:solidFill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Line 12"/>
            <p:cNvSpPr>
              <a:spLocks noChangeShapeType="1"/>
            </p:cNvSpPr>
            <p:nvPr/>
          </p:nvSpPr>
          <p:spPr bwMode="auto">
            <a:xfrm flipV="1">
              <a:off x="2400" y="1824"/>
              <a:ext cx="672" cy="240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Line 13"/>
            <p:cNvSpPr>
              <a:spLocks noChangeShapeType="1"/>
            </p:cNvSpPr>
            <p:nvPr/>
          </p:nvSpPr>
          <p:spPr bwMode="auto">
            <a:xfrm>
              <a:off x="2400" y="2064"/>
              <a:ext cx="672" cy="96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Line 14"/>
            <p:cNvSpPr>
              <a:spLocks noChangeShapeType="1"/>
            </p:cNvSpPr>
            <p:nvPr/>
          </p:nvSpPr>
          <p:spPr bwMode="auto">
            <a:xfrm>
              <a:off x="2400" y="2064"/>
              <a:ext cx="672" cy="528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Line 15"/>
            <p:cNvSpPr>
              <a:spLocks noChangeShapeType="1"/>
            </p:cNvSpPr>
            <p:nvPr/>
          </p:nvSpPr>
          <p:spPr bwMode="auto">
            <a:xfrm>
              <a:off x="2400" y="2064"/>
              <a:ext cx="672" cy="960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Line 19"/>
            <p:cNvSpPr>
              <a:spLocks noChangeShapeType="1"/>
            </p:cNvSpPr>
            <p:nvPr/>
          </p:nvSpPr>
          <p:spPr bwMode="auto">
            <a:xfrm flipV="1">
              <a:off x="2400" y="2640"/>
              <a:ext cx="672" cy="144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Line 20"/>
            <p:cNvSpPr>
              <a:spLocks noChangeShapeType="1"/>
            </p:cNvSpPr>
            <p:nvPr/>
          </p:nvSpPr>
          <p:spPr bwMode="auto">
            <a:xfrm>
              <a:off x="2400" y="2784"/>
              <a:ext cx="672" cy="240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" name="Line 24"/>
            <p:cNvSpPr>
              <a:spLocks noChangeShapeType="1"/>
            </p:cNvSpPr>
            <p:nvPr/>
          </p:nvSpPr>
          <p:spPr bwMode="auto">
            <a:xfrm flipV="1">
              <a:off x="2400" y="1824"/>
              <a:ext cx="672" cy="960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6" name="Oval 25"/>
            <p:cNvSpPr>
              <a:spLocks noChangeArrowheads="1"/>
            </p:cNvSpPr>
            <p:nvPr/>
          </p:nvSpPr>
          <p:spPr bwMode="auto">
            <a:xfrm>
              <a:off x="3840" y="2592"/>
              <a:ext cx="240" cy="240"/>
            </a:xfrm>
            <a:prstGeom prst="rect">
              <a:avLst/>
            </a:prstGeom>
            <a:ln>
              <a:solidFill>
                <a:srgbClr val="5D7695"/>
              </a:solidFill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" name="Oval 26"/>
            <p:cNvSpPr>
              <a:spLocks noChangeArrowheads="1"/>
            </p:cNvSpPr>
            <p:nvPr/>
          </p:nvSpPr>
          <p:spPr bwMode="auto">
            <a:xfrm>
              <a:off x="3840" y="2016"/>
              <a:ext cx="240" cy="240"/>
            </a:xfrm>
            <a:prstGeom prst="rect">
              <a:avLst/>
            </a:prstGeom>
            <a:ln>
              <a:solidFill>
                <a:srgbClr val="5D7695"/>
              </a:solidFill>
              <a:headEnd/>
              <a:tailEnd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8" name="Line 27"/>
            <p:cNvSpPr>
              <a:spLocks noChangeShapeType="1"/>
            </p:cNvSpPr>
            <p:nvPr/>
          </p:nvSpPr>
          <p:spPr bwMode="auto">
            <a:xfrm>
              <a:off x="3312" y="1824"/>
              <a:ext cx="528" cy="288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" name="Line 29"/>
            <p:cNvSpPr>
              <a:spLocks noChangeShapeType="1"/>
            </p:cNvSpPr>
            <p:nvPr/>
          </p:nvSpPr>
          <p:spPr bwMode="auto">
            <a:xfrm flipV="1">
              <a:off x="3312" y="2112"/>
              <a:ext cx="528" cy="48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Line 30"/>
            <p:cNvSpPr>
              <a:spLocks noChangeShapeType="1"/>
            </p:cNvSpPr>
            <p:nvPr/>
          </p:nvSpPr>
          <p:spPr bwMode="auto">
            <a:xfrm>
              <a:off x="3312" y="2160"/>
              <a:ext cx="528" cy="528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Line 32"/>
            <p:cNvSpPr>
              <a:spLocks noChangeShapeType="1"/>
            </p:cNvSpPr>
            <p:nvPr/>
          </p:nvSpPr>
          <p:spPr bwMode="auto">
            <a:xfrm>
              <a:off x="3312" y="2592"/>
              <a:ext cx="528" cy="144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Line 33"/>
            <p:cNvSpPr>
              <a:spLocks noChangeShapeType="1"/>
            </p:cNvSpPr>
            <p:nvPr/>
          </p:nvSpPr>
          <p:spPr bwMode="auto">
            <a:xfrm flipV="1">
              <a:off x="3312" y="2112"/>
              <a:ext cx="528" cy="960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Line 34"/>
            <p:cNvSpPr>
              <a:spLocks noChangeShapeType="1"/>
            </p:cNvSpPr>
            <p:nvPr/>
          </p:nvSpPr>
          <p:spPr bwMode="auto">
            <a:xfrm flipV="1">
              <a:off x="3312" y="2688"/>
              <a:ext cx="528" cy="384"/>
            </a:xfrm>
            <a:prstGeom prst="line">
              <a:avLst/>
            </a:prstGeom>
            <a:ln>
              <a:solidFill>
                <a:srgbClr val="5D7695"/>
              </a:solidFill>
              <a:headEnd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0" hangingPunct="0"/>
              <a:endParaRPr lang="zh-CN" altLang="en-US" sz="1799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4" name="前凸带形 113"/>
          <p:cNvSpPr/>
          <p:nvPr/>
        </p:nvSpPr>
        <p:spPr>
          <a:xfrm>
            <a:off x="4628904" y="994649"/>
            <a:ext cx="2223654" cy="374062"/>
          </a:xfrm>
          <a:prstGeom prst="ribbon">
            <a:avLst>
              <a:gd name="adj1" fmla="val 16667"/>
              <a:gd name="adj2" fmla="val 676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/>
            <a:r>
              <a:rPr lang="en-US" altLang="zh-CN" sz="1799" dirty="0"/>
              <a:t>AI + TE</a:t>
            </a:r>
            <a:endParaRPr lang="zh-CN" altLang="en-US" sz="1799" dirty="0"/>
          </a:p>
        </p:txBody>
      </p:sp>
      <p:grpSp>
        <p:nvGrpSpPr>
          <p:cNvPr id="158" name="组合 157"/>
          <p:cNvGrpSpPr/>
          <p:nvPr/>
        </p:nvGrpSpPr>
        <p:grpSpPr>
          <a:xfrm>
            <a:off x="8315363" y="765397"/>
            <a:ext cx="3647209" cy="2151862"/>
            <a:chOff x="8317527" y="866931"/>
            <a:chExt cx="3648159" cy="2152422"/>
          </a:xfrm>
        </p:grpSpPr>
        <p:grpSp>
          <p:nvGrpSpPr>
            <p:cNvPr id="118" name="组合 135"/>
            <p:cNvGrpSpPr/>
            <p:nvPr/>
          </p:nvGrpSpPr>
          <p:grpSpPr>
            <a:xfrm>
              <a:off x="8317527" y="866931"/>
              <a:ext cx="3648159" cy="2152422"/>
              <a:chOff x="7945531" y="189346"/>
              <a:chExt cx="3829572" cy="2152422"/>
            </a:xfrm>
          </p:grpSpPr>
          <p:pic>
            <p:nvPicPr>
              <p:cNvPr id="119" name="图片 1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66700" y="1979713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120" name="图片 1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61388" y="1753353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121" name="图片 1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61388" y="1978610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122" name="图片 1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761388" y="2197153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123" name="图片 1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912333" y="1978610"/>
                <a:ext cx="271625" cy="144615"/>
              </a:xfrm>
              <a:prstGeom prst="rect">
                <a:avLst/>
              </a:prstGeom>
            </p:spPr>
          </p:pic>
          <p:cxnSp>
            <p:nvCxnSpPr>
              <p:cNvPr id="124" name="直接连接符 123"/>
              <p:cNvCxnSpPr>
                <a:stCxn id="119" idx="0"/>
                <a:endCxn id="120" idx="1"/>
              </p:cNvCxnSpPr>
              <p:nvPr/>
            </p:nvCxnSpPr>
            <p:spPr>
              <a:xfrm flipV="1">
                <a:off x="8802512" y="1825661"/>
                <a:ext cx="958876" cy="154052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>
                <a:stCxn id="119" idx="3"/>
                <a:endCxn id="121" idx="1"/>
              </p:cNvCxnSpPr>
              <p:nvPr/>
            </p:nvCxnSpPr>
            <p:spPr>
              <a:xfrm flipV="1">
                <a:off x="8938325" y="2050918"/>
                <a:ext cx="823063" cy="1103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>
                <a:stCxn id="119" idx="2"/>
                <a:endCxn id="122" idx="1"/>
              </p:cNvCxnSpPr>
              <p:nvPr/>
            </p:nvCxnSpPr>
            <p:spPr>
              <a:xfrm>
                <a:off x="8802512" y="2124328"/>
                <a:ext cx="958876" cy="145133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>
                <a:stCxn id="120" idx="3"/>
                <a:endCxn id="123" idx="0"/>
              </p:cNvCxnSpPr>
              <p:nvPr/>
            </p:nvCxnSpPr>
            <p:spPr>
              <a:xfrm>
                <a:off x="10033013" y="1825661"/>
                <a:ext cx="1015133" cy="152949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>
                <a:stCxn id="121" idx="3"/>
                <a:endCxn id="123" idx="1"/>
              </p:cNvCxnSpPr>
              <p:nvPr/>
            </p:nvCxnSpPr>
            <p:spPr>
              <a:xfrm>
                <a:off x="10033013" y="2050918"/>
                <a:ext cx="879320" cy="0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>
                <a:stCxn id="122" idx="3"/>
                <a:endCxn id="123" idx="2"/>
              </p:cNvCxnSpPr>
              <p:nvPr/>
            </p:nvCxnSpPr>
            <p:spPr>
              <a:xfrm flipV="1">
                <a:off x="10033013" y="2123225"/>
                <a:ext cx="1015133" cy="146235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圆柱形 129"/>
              <p:cNvSpPr/>
              <p:nvPr/>
            </p:nvSpPr>
            <p:spPr>
              <a:xfrm>
                <a:off x="8612005" y="1077816"/>
                <a:ext cx="568824" cy="290878"/>
              </a:xfrm>
              <a:prstGeom prst="can">
                <a:avLst/>
              </a:prstGeom>
              <a:solidFill>
                <a:srgbClr val="1296DB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Data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8252583" y="191382"/>
                <a:ext cx="969157" cy="440091"/>
              </a:xfrm>
              <a:prstGeom prst="rect">
                <a:avLst/>
              </a:prstGeom>
              <a:solidFill>
                <a:srgbClr val="1296DB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Learning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2" name="组合 41"/>
              <p:cNvGrpSpPr/>
              <p:nvPr/>
            </p:nvGrpSpPr>
            <p:grpSpPr>
              <a:xfrm>
                <a:off x="9320464" y="189346"/>
                <a:ext cx="1032278" cy="442127"/>
                <a:chOff x="9320464" y="189346"/>
                <a:chExt cx="1032278" cy="442127"/>
              </a:xfrm>
            </p:grpSpPr>
            <p:sp>
              <p:nvSpPr>
                <p:cNvPr id="142" name="矩形 141"/>
                <p:cNvSpPr/>
                <p:nvPr/>
              </p:nvSpPr>
              <p:spPr>
                <a:xfrm>
                  <a:off x="9320464" y="189346"/>
                  <a:ext cx="1032278" cy="442127"/>
                </a:xfrm>
                <a:prstGeom prst="rect">
                  <a:avLst/>
                </a:prstGeom>
                <a:solidFill>
                  <a:srgbClr val="1296DB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sz="1000" dirty="0">
                      <a:solidFill>
                        <a:schemeClr val="tx1"/>
                      </a:solidFill>
                    </a:rPr>
                    <a:t>Inference</a:t>
                  </a:r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椭圆 142"/>
                <p:cNvSpPr/>
                <p:nvPr/>
              </p:nvSpPr>
              <p:spPr>
                <a:xfrm>
                  <a:off x="9398859" y="449532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椭圆 143"/>
                <p:cNvSpPr/>
                <p:nvPr/>
              </p:nvSpPr>
              <p:spPr>
                <a:xfrm>
                  <a:off x="9776338" y="359219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椭圆 144"/>
                <p:cNvSpPr/>
                <p:nvPr/>
              </p:nvSpPr>
              <p:spPr>
                <a:xfrm>
                  <a:off x="9776338" y="449532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椭圆 145"/>
                <p:cNvSpPr/>
                <p:nvPr/>
              </p:nvSpPr>
              <p:spPr>
                <a:xfrm>
                  <a:off x="9776338" y="539535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椭圆 146"/>
                <p:cNvSpPr/>
                <p:nvPr/>
              </p:nvSpPr>
              <p:spPr>
                <a:xfrm>
                  <a:off x="10153817" y="449532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8" name="直接连接符 147"/>
                <p:cNvCxnSpPr>
                  <a:stCxn id="143" idx="7"/>
                  <a:endCxn id="144" idx="2"/>
                </p:cNvCxnSpPr>
                <p:nvPr/>
              </p:nvCxnSpPr>
              <p:spPr>
                <a:xfrm flipV="1">
                  <a:off x="9502306" y="392991"/>
                  <a:ext cx="274032" cy="664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/>
                <p:cNvCxnSpPr>
                  <a:stCxn id="143" idx="6"/>
                  <a:endCxn id="145" idx="2"/>
                </p:cNvCxnSpPr>
                <p:nvPr/>
              </p:nvCxnSpPr>
              <p:spPr>
                <a:xfrm>
                  <a:off x="9520055" y="483304"/>
                  <a:ext cx="256284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/>
                <p:cNvCxnSpPr>
                  <a:stCxn id="143" idx="5"/>
                  <a:endCxn id="146" idx="2"/>
                </p:cNvCxnSpPr>
                <p:nvPr/>
              </p:nvCxnSpPr>
              <p:spPr>
                <a:xfrm>
                  <a:off x="9502306" y="507185"/>
                  <a:ext cx="274032" cy="66122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/>
                <p:cNvCxnSpPr>
                  <a:stCxn id="144" idx="6"/>
                  <a:endCxn id="147" idx="1"/>
                </p:cNvCxnSpPr>
                <p:nvPr/>
              </p:nvCxnSpPr>
              <p:spPr>
                <a:xfrm>
                  <a:off x="9897534" y="392991"/>
                  <a:ext cx="274032" cy="664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连接符 151"/>
                <p:cNvCxnSpPr>
                  <a:stCxn id="145" idx="6"/>
                  <a:endCxn id="147" idx="2"/>
                </p:cNvCxnSpPr>
                <p:nvPr/>
              </p:nvCxnSpPr>
              <p:spPr>
                <a:xfrm>
                  <a:off x="9897534" y="483304"/>
                  <a:ext cx="256284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/>
                <p:cNvCxnSpPr>
                  <a:stCxn id="146" idx="6"/>
                  <a:endCxn id="147" idx="3"/>
                </p:cNvCxnSpPr>
                <p:nvPr/>
              </p:nvCxnSpPr>
              <p:spPr>
                <a:xfrm flipV="1">
                  <a:off x="9897534" y="507185"/>
                  <a:ext cx="274032" cy="66122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直接连接符 132"/>
              <p:cNvCxnSpPr/>
              <p:nvPr/>
            </p:nvCxnSpPr>
            <p:spPr>
              <a:xfrm>
                <a:off x="7945531" y="892329"/>
                <a:ext cx="3829572" cy="0"/>
              </a:xfrm>
              <a:prstGeom prst="line">
                <a:avLst/>
              </a:prstGeom>
              <a:ln w="19050">
                <a:solidFill>
                  <a:schemeClr val="tx2">
                    <a:lumMod val="40000"/>
                    <a:lumOff val="60000"/>
                    <a:alpha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7945531" y="1641320"/>
                <a:ext cx="3829572" cy="0"/>
              </a:xfrm>
              <a:prstGeom prst="line">
                <a:avLst/>
              </a:prstGeom>
              <a:ln w="19050">
                <a:solidFill>
                  <a:schemeClr val="tx2">
                    <a:lumMod val="40000"/>
                    <a:lumOff val="60000"/>
                    <a:alpha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" name="组合 126"/>
              <p:cNvGrpSpPr/>
              <p:nvPr/>
            </p:nvGrpSpPr>
            <p:grpSpPr>
              <a:xfrm>
                <a:off x="10245933" y="1101806"/>
                <a:ext cx="745780" cy="468994"/>
                <a:chOff x="8897119" y="3287118"/>
                <a:chExt cx="909137" cy="1025848"/>
              </a:xfrm>
            </p:grpSpPr>
            <p:pic>
              <p:nvPicPr>
                <p:cNvPr id="140" name="图片 13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979688" y="3287118"/>
                  <a:ext cx="744000" cy="512262"/>
                </a:xfrm>
                <a:prstGeom prst="rect">
                  <a:avLst/>
                </a:prstGeom>
              </p:spPr>
            </p:pic>
            <p:sp>
              <p:nvSpPr>
                <p:cNvPr id="141" name="矩形 140"/>
                <p:cNvSpPr/>
                <p:nvPr/>
              </p:nvSpPr>
              <p:spPr>
                <a:xfrm>
                  <a:off x="8897119" y="3774398"/>
                  <a:ext cx="909137" cy="5385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dirty="0"/>
                    <a:t>Controller</a:t>
                  </a:r>
                  <a:endParaRPr lang="zh-CN" altLang="en-US" sz="1000" dirty="0"/>
                </a:p>
              </p:txBody>
            </p:sp>
          </p:grpSp>
          <p:sp>
            <p:nvSpPr>
              <p:cNvPr id="136" name="矩形 135"/>
              <p:cNvSpPr/>
              <p:nvPr/>
            </p:nvSpPr>
            <p:spPr>
              <a:xfrm>
                <a:off x="10451467" y="190364"/>
                <a:ext cx="1090889" cy="440091"/>
              </a:xfrm>
              <a:prstGeom prst="rect">
                <a:avLst/>
              </a:prstGeom>
              <a:solidFill>
                <a:srgbClr val="1296DB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Ctrl Loops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7" name="图片 13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13892" y="387183"/>
                <a:ext cx="349410" cy="194732"/>
              </a:xfrm>
              <a:prstGeom prst="rect">
                <a:avLst/>
              </a:prstGeom>
            </p:spPr>
          </p:pic>
          <p:pic>
            <p:nvPicPr>
              <p:cNvPr id="138" name="图片 13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9703" y="387918"/>
                <a:ext cx="360951" cy="201164"/>
              </a:xfrm>
              <a:prstGeom prst="rect">
                <a:avLst/>
              </a:prstGeom>
            </p:spPr>
          </p:pic>
          <p:pic>
            <p:nvPicPr>
              <p:cNvPr id="139" name="图片 5"/>
              <p:cNvPicPr>
                <a:picLocks/>
              </p:cNvPicPr>
              <p:nvPr/>
            </p:nvPicPr>
            <p:blipFill>
              <a:blip r:embed="rId9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4842" y="362438"/>
                <a:ext cx="707514" cy="238975"/>
              </a:xfrm>
              <a:prstGeom prst="rect">
                <a:avLst/>
              </a:prstGeom>
              <a:noFill/>
            </p:spPr>
          </p:pic>
        </p:grpSp>
        <p:sp>
          <p:nvSpPr>
            <p:cNvPr id="154" name="弧形 153"/>
            <p:cNvSpPr/>
            <p:nvPr/>
          </p:nvSpPr>
          <p:spPr>
            <a:xfrm rot="19528409" flipH="1" flipV="1">
              <a:off x="9316226" y="1185393"/>
              <a:ext cx="623617" cy="1260931"/>
            </a:xfrm>
            <a:prstGeom prst="arc">
              <a:avLst>
                <a:gd name="adj1" fmla="val 17395064"/>
                <a:gd name="adj2" fmla="val 4549312"/>
              </a:avLst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19" tIns="45709" rIns="91419" bIns="45709"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155" name="弧形 154"/>
            <p:cNvSpPr/>
            <p:nvPr/>
          </p:nvSpPr>
          <p:spPr>
            <a:xfrm rot="12257572" flipH="1" flipV="1">
              <a:off x="10422748" y="1137013"/>
              <a:ext cx="623617" cy="1269834"/>
            </a:xfrm>
            <a:prstGeom prst="arc">
              <a:avLst>
                <a:gd name="adj1" fmla="val 17445060"/>
                <a:gd name="adj2" fmla="val 4549312"/>
              </a:avLst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19" tIns="45709" rIns="91419" bIns="45709"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117" y="3213032"/>
            <a:ext cx="5785806" cy="3063539"/>
            <a:chOff x="35125" y="3213769"/>
            <a:chExt cx="5787313" cy="3064337"/>
          </a:xfrm>
        </p:grpSpPr>
        <p:pic>
          <p:nvPicPr>
            <p:cNvPr id="42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372110" y="4732062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59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157028" y="4732062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60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759201" y="5879379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61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85019" y="5879379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62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543414" y="5879378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63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036406" y="4725938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64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821324" y="4725937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65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434233" y="5873253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66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649315" y="5873255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67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07710" y="5873254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68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60504" y="3213770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69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445422" y="3213769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70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445422" y="3756383"/>
              <a:ext cx="387091" cy="398727"/>
            </a:xfrm>
            <a:prstGeom prst="rect">
              <a:avLst/>
            </a:prstGeom>
            <a:noFill/>
          </p:spPr>
        </p:pic>
        <p:pic>
          <p:nvPicPr>
            <p:cNvPr id="171" name="Picture 6" descr="0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60504" y="3756383"/>
              <a:ext cx="387091" cy="398727"/>
            </a:xfrm>
            <a:prstGeom prst="rect">
              <a:avLst/>
            </a:prstGeom>
            <a:noFill/>
          </p:spPr>
        </p:pic>
        <p:cxnSp>
          <p:nvCxnSpPr>
            <p:cNvPr id="115" name="直接连接符 114"/>
            <p:cNvCxnSpPr>
              <a:stCxn id="168" idx="3"/>
              <a:endCxn id="169" idx="1"/>
            </p:cNvCxnSpPr>
            <p:nvPr/>
          </p:nvCxnSpPr>
          <p:spPr>
            <a:xfrm flipV="1">
              <a:off x="3047595" y="3413133"/>
              <a:ext cx="397827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>
              <a:stCxn id="171" idx="3"/>
              <a:endCxn id="170" idx="1"/>
            </p:cNvCxnSpPr>
            <p:nvPr/>
          </p:nvCxnSpPr>
          <p:spPr>
            <a:xfrm>
              <a:off x="3047595" y="3955747"/>
              <a:ext cx="3978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169" idx="2"/>
              <a:endCxn id="170" idx="0"/>
            </p:cNvCxnSpPr>
            <p:nvPr/>
          </p:nvCxnSpPr>
          <p:spPr>
            <a:xfrm>
              <a:off x="3638968" y="3612496"/>
              <a:ext cx="0" cy="143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171" idx="0"/>
              <a:endCxn id="168" idx="2"/>
            </p:cNvCxnSpPr>
            <p:nvPr/>
          </p:nvCxnSpPr>
          <p:spPr>
            <a:xfrm flipV="1">
              <a:off x="2854050" y="3612497"/>
              <a:ext cx="0" cy="143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42" idx="3"/>
              <a:endCxn id="159" idx="1"/>
            </p:cNvCxnSpPr>
            <p:nvPr/>
          </p:nvCxnSpPr>
          <p:spPr>
            <a:xfrm>
              <a:off x="1759201" y="4931426"/>
              <a:ext cx="3978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163" idx="3"/>
              <a:endCxn id="164" idx="1"/>
            </p:cNvCxnSpPr>
            <p:nvPr/>
          </p:nvCxnSpPr>
          <p:spPr>
            <a:xfrm flipV="1">
              <a:off x="4423497" y="4925301"/>
              <a:ext cx="397827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42" idx="0"/>
              <a:endCxn id="168" idx="1"/>
            </p:cNvCxnSpPr>
            <p:nvPr/>
          </p:nvCxnSpPr>
          <p:spPr>
            <a:xfrm flipV="1">
              <a:off x="1565656" y="3413134"/>
              <a:ext cx="1094848" cy="13189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stCxn id="159" idx="0"/>
              <a:endCxn id="171" idx="2"/>
            </p:cNvCxnSpPr>
            <p:nvPr/>
          </p:nvCxnSpPr>
          <p:spPr>
            <a:xfrm flipV="1">
              <a:off x="2350574" y="4155110"/>
              <a:ext cx="503476" cy="576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63" idx="0"/>
              <a:endCxn id="170" idx="2"/>
            </p:cNvCxnSpPr>
            <p:nvPr/>
          </p:nvCxnSpPr>
          <p:spPr>
            <a:xfrm flipH="1" flipV="1">
              <a:off x="3638968" y="4155110"/>
              <a:ext cx="590984" cy="570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64" idx="0"/>
              <a:endCxn id="169" idx="3"/>
            </p:cNvCxnSpPr>
            <p:nvPr/>
          </p:nvCxnSpPr>
          <p:spPr>
            <a:xfrm flipH="1" flipV="1">
              <a:off x="3832513" y="3413133"/>
              <a:ext cx="1182357" cy="1312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161" idx="0"/>
              <a:endCxn id="159" idx="2"/>
            </p:cNvCxnSpPr>
            <p:nvPr/>
          </p:nvCxnSpPr>
          <p:spPr>
            <a:xfrm flipV="1">
              <a:off x="1178565" y="5130789"/>
              <a:ext cx="1172009" cy="748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160" idx="0"/>
              <a:endCxn id="159" idx="2"/>
            </p:cNvCxnSpPr>
            <p:nvPr/>
          </p:nvCxnSpPr>
          <p:spPr>
            <a:xfrm flipV="1">
              <a:off x="1952747" y="5130789"/>
              <a:ext cx="397827" cy="748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162" idx="0"/>
              <a:endCxn id="159" idx="2"/>
            </p:cNvCxnSpPr>
            <p:nvPr/>
          </p:nvCxnSpPr>
          <p:spPr>
            <a:xfrm flipH="1" flipV="1">
              <a:off x="2350574" y="5130789"/>
              <a:ext cx="386386" cy="748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62" idx="0"/>
              <a:endCxn id="42" idx="2"/>
            </p:cNvCxnSpPr>
            <p:nvPr/>
          </p:nvCxnSpPr>
          <p:spPr>
            <a:xfrm flipH="1" flipV="1">
              <a:off x="1565656" y="5130789"/>
              <a:ext cx="1171304" cy="748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>
              <a:stCxn id="160" idx="0"/>
              <a:endCxn id="42" idx="2"/>
            </p:cNvCxnSpPr>
            <p:nvPr/>
          </p:nvCxnSpPr>
          <p:spPr>
            <a:xfrm flipH="1" flipV="1">
              <a:off x="1565656" y="5130789"/>
              <a:ext cx="387091" cy="748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61" idx="0"/>
              <a:endCxn id="42" idx="2"/>
            </p:cNvCxnSpPr>
            <p:nvPr/>
          </p:nvCxnSpPr>
          <p:spPr>
            <a:xfrm flipV="1">
              <a:off x="1178565" y="5130789"/>
              <a:ext cx="387091" cy="748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66" idx="0"/>
              <a:endCxn id="164" idx="2"/>
            </p:cNvCxnSpPr>
            <p:nvPr/>
          </p:nvCxnSpPr>
          <p:spPr>
            <a:xfrm flipV="1">
              <a:off x="3842861" y="5124664"/>
              <a:ext cx="1172009" cy="748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65" idx="0"/>
              <a:endCxn id="164" idx="2"/>
            </p:cNvCxnSpPr>
            <p:nvPr/>
          </p:nvCxnSpPr>
          <p:spPr>
            <a:xfrm flipV="1">
              <a:off x="4627779" y="5124664"/>
              <a:ext cx="387091" cy="748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>
              <a:stCxn id="167" idx="0"/>
              <a:endCxn id="164" idx="2"/>
            </p:cNvCxnSpPr>
            <p:nvPr/>
          </p:nvCxnSpPr>
          <p:spPr>
            <a:xfrm flipH="1" flipV="1">
              <a:off x="5014870" y="5124664"/>
              <a:ext cx="386386" cy="748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>
              <a:stCxn id="167" idx="0"/>
              <a:endCxn id="163" idx="2"/>
            </p:cNvCxnSpPr>
            <p:nvPr/>
          </p:nvCxnSpPr>
          <p:spPr>
            <a:xfrm flipH="1" flipV="1">
              <a:off x="4229952" y="5124665"/>
              <a:ext cx="1171304" cy="748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/>
            <p:cNvCxnSpPr>
              <a:stCxn id="165" idx="0"/>
              <a:endCxn id="163" idx="2"/>
            </p:cNvCxnSpPr>
            <p:nvPr/>
          </p:nvCxnSpPr>
          <p:spPr>
            <a:xfrm flipH="1" flipV="1">
              <a:off x="4229952" y="5124665"/>
              <a:ext cx="397827" cy="748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/>
            <p:cNvCxnSpPr>
              <a:stCxn id="166" idx="0"/>
              <a:endCxn id="163" idx="2"/>
            </p:cNvCxnSpPr>
            <p:nvPr/>
          </p:nvCxnSpPr>
          <p:spPr>
            <a:xfrm flipV="1">
              <a:off x="3842861" y="5124665"/>
              <a:ext cx="387091" cy="748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483057" y="4338907"/>
              <a:ext cx="5339381" cy="193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  <a:alpha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/>
            <p:cNvCxnSpPr/>
            <p:nvPr/>
          </p:nvCxnSpPr>
          <p:spPr>
            <a:xfrm>
              <a:off x="481844" y="5500284"/>
              <a:ext cx="5339381" cy="193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  <a:alpha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矩形 251"/>
            <p:cNvSpPr/>
            <p:nvPr/>
          </p:nvSpPr>
          <p:spPr>
            <a:xfrm>
              <a:off x="35125" y="3615161"/>
              <a:ext cx="6413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/>
                  </a:solidFill>
                </a:rPr>
                <a:t>CORE</a:t>
              </a:r>
              <a:endParaRPr lang="zh-CN" alt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253" name="矩形 252"/>
            <p:cNvSpPr/>
            <p:nvPr/>
          </p:nvSpPr>
          <p:spPr>
            <a:xfrm>
              <a:off x="72321" y="4808273"/>
              <a:ext cx="5614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/>
                  </a:solidFill>
                </a:rPr>
                <a:t>AGG</a:t>
              </a:r>
              <a:endParaRPr lang="zh-CN" alt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>
              <a:off x="83587" y="5871714"/>
              <a:ext cx="5198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accent1"/>
                  </a:solidFill>
                </a:rPr>
                <a:t>ACC</a:t>
              </a:r>
              <a:endParaRPr lang="zh-CN" altLang="en-US" sz="16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57" name="矩形 256"/>
          <p:cNvSpPr/>
          <p:nvPr/>
        </p:nvSpPr>
        <p:spPr>
          <a:xfrm>
            <a:off x="1416698" y="6478274"/>
            <a:ext cx="3641732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799" b="1" dirty="0"/>
              <a:t>MAN (Metro Area Network)</a:t>
            </a:r>
            <a:endParaRPr lang="zh-CN" altLang="en-US" sz="1799" b="1" dirty="0"/>
          </a:p>
        </p:txBody>
      </p:sp>
      <p:sp>
        <p:nvSpPr>
          <p:cNvPr id="262" name="矩形 261"/>
          <p:cNvSpPr/>
          <p:nvPr/>
        </p:nvSpPr>
        <p:spPr>
          <a:xfrm>
            <a:off x="6161981" y="1485290"/>
            <a:ext cx="3140895" cy="1153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799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____Goal</a:t>
            </a:r>
          </a:p>
          <a:p>
            <a:pPr algn="just"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Congestion avoidance. </a:t>
            </a:r>
          </a:p>
          <a:p>
            <a:pPr algn="just"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Real-time load balancing. </a:t>
            </a:r>
          </a:p>
          <a:p>
            <a:pPr algn="just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Improving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QoS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6172630" y="2781097"/>
            <a:ext cx="4908238" cy="1615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799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____Solution</a:t>
            </a:r>
          </a:p>
          <a:p>
            <a:pPr algn="just">
              <a:spcAft>
                <a:spcPts val="600"/>
              </a:spcAft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Multi-path route computation by traditional graph algorithms, for each Ingress-Egress pair.</a:t>
            </a:r>
          </a:p>
          <a:p>
            <a:pPr algn="just">
              <a:spcAft>
                <a:spcPts val="600"/>
              </a:spcAft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Online Reinforcement Learning algorithm adjusts traffic distribution at every router to multiple outgoing ports.  What would a reward function look like?</a:t>
            </a:r>
          </a:p>
          <a:p>
            <a:pPr algn="just">
              <a:spcAft>
                <a:spcPts val="600"/>
              </a:spcAft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Modified forwarding plane forwards packet according to the percentage in </a:t>
            </a:r>
            <a:r>
              <a:rPr lang="en-US" altLang="zh-CN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flowlets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keep packet order</a:t>
            </a:r>
          </a:p>
        </p:txBody>
      </p:sp>
      <p:sp>
        <p:nvSpPr>
          <p:cNvPr id="264" name="矩形 263"/>
          <p:cNvSpPr/>
          <p:nvPr/>
        </p:nvSpPr>
        <p:spPr>
          <a:xfrm>
            <a:off x="6162136" y="4402028"/>
            <a:ext cx="4918732" cy="1861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1799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____Benefit</a:t>
            </a:r>
          </a:p>
          <a:p>
            <a:pPr algn="just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Reducing Max-Link-Utilization by 23% (vs ECMP)</a:t>
            </a:r>
          </a:p>
          <a:p>
            <a:pPr algn="just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Reducing data loss by 64% (vs ECMP)</a:t>
            </a:r>
          </a:p>
          <a:p>
            <a:pPr algn="just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Reducing link delay by 19% (vs ECMP)</a:t>
            </a:r>
          </a:p>
          <a:p>
            <a:pPr algn="just">
              <a:spcAft>
                <a:spcPts val="600"/>
              </a:spcAft>
            </a:pPr>
            <a:r>
              <a:rPr lang="en-US" altLang="zh-CN" sz="1200" dirty="0">
                <a:solidFill>
                  <a:srgbClr val="FF0000"/>
                </a:solidFill>
              </a:rPr>
              <a:t>Achieves performance close to both MLU and packet loss with CONGA (</a:t>
            </a:r>
            <a:r>
              <a:rPr lang="en-US" altLang="zh-CN" sz="1200" b="1" dirty="0" err="1">
                <a:solidFill>
                  <a:srgbClr val="FF0000"/>
                </a:solidFill>
              </a:rPr>
              <a:t>ms</a:t>
            </a:r>
            <a:r>
              <a:rPr lang="en-US" altLang="zh-CN" sz="1200" b="1" dirty="0">
                <a:solidFill>
                  <a:srgbClr val="FF0000"/>
                </a:solidFill>
              </a:rPr>
              <a:t>-level </a:t>
            </a:r>
            <a:r>
              <a:rPr lang="en-US" altLang="zh-CN" sz="1200" dirty="0">
                <a:solidFill>
                  <a:srgbClr val="FF0000"/>
                </a:solidFill>
              </a:rPr>
              <a:t>distributed control) using </a:t>
            </a:r>
            <a:r>
              <a:rPr lang="en-US" altLang="zh-CN" sz="1200" b="1" dirty="0">
                <a:solidFill>
                  <a:srgbClr val="FF0000"/>
                </a:solidFill>
              </a:rPr>
              <a:t>second-level</a:t>
            </a:r>
            <a:r>
              <a:rPr lang="en-US" altLang="zh-CN" sz="1200" dirty="0">
                <a:solidFill>
                  <a:srgbClr val="FF0000"/>
                </a:solidFill>
              </a:rPr>
              <a:t> centralized control.</a:t>
            </a:r>
          </a:p>
          <a:p>
            <a:pPr algn="just">
              <a:spcAft>
                <a:spcPts val="600"/>
              </a:spcAft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Automatically adapts to evolving traffic pattern and network status</a:t>
            </a:r>
          </a:p>
        </p:txBody>
      </p:sp>
      <p:cxnSp>
        <p:nvCxnSpPr>
          <p:cNvPr id="267" name="直接箭头连接符 266"/>
          <p:cNvCxnSpPr>
            <a:stCxn id="10" idx="2"/>
            <a:endCxn id="168" idx="0"/>
          </p:cNvCxnSpPr>
          <p:nvPr/>
        </p:nvCxnSpPr>
        <p:spPr>
          <a:xfrm>
            <a:off x="2121974" y="2588905"/>
            <a:ext cx="731334" cy="624128"/>
          </a:xfrm>
          <a:prstGeom prst="straightConnector1">
            <a:avLst/>
          </a:prstGeom>
          <a:ln w="12700">
            <a:solidFill>
              <a:schemeClr val="accent5">
                <a:alpha val="50000"/>
              </a:schemeClr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箭头连接符 268"/>
          <p:cNvCxnSpPr>
            <a:stCxn id="10" idx="2"/>
            <a:endCxn id="42" idx="0"/>
          </p:cNvCxnSpPr>
          <p:nvPr/>
        </p:nvCxnSpPr>
        <p:spPr>
          <a:xfrm flipH="1">
            <a:off x="1565249" y="2588904"/>
            <a:ext cx="556725" cy="2142025"/>
          </a:xfrm>
          <a:prstGeom prst="straightConnector1">
            <a:avLst/>
          </a:prstGeom>
          <a:ln w="12700">
            <a:solidFill>
              <a:schemeClr val="accent5">
                <a:alpha val="50000"/>
              </a:schemeClr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/>
          <p:cNvCxnSpPr>
            <a:stCxn id="10" idx="2"/>
            <a:endCxn id="159" idx="0"/>
          </p:cNvCxnSpPr>
          <p:nvPr/>
        </p:nvCxnSpPr>
        <p:spPr>
          <a:xfrm>
            <a:off x="2121974" y="2588904"/>
            <a:ext cx="227989" cy="2142025"/>
          </a:xfrm>
          <a:prstGeom prst="straightConnector1">
            <a:avLst/>
          </a:prstGeom>
          <a:ln w="12700">
            <a:solidFill>
              <a:schemeClr val="accent5">
                <a:alpha val="50000"/>
              </a:schemeClr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箭头连接符 274"/>
          <p:cNvCxnSpPr>
            <a:stCxn id="10" idx="2"/>
            <a:endCxn id="160" idx="0"/>
          </p:cNvCxnSpPr>
          <p:nvPr/>
        </p:nvCxnSpPr>
        <p:spPr>
          <a:xfrm flipH="1">
            <a:off x="1952240" y="2588904"/>
            <a:ext cx="169735" cy="3289043"/>
          </a:xfrm>
          <a:prstGeom prst="straightConnector1">
            <a:avLst/>
          </a:prstGeom>
          <a:ln w="12700">
            <a:solidFill>
              <a:schemeClr val="accent5">
                <a:alpha val="50000"/>
              </a:schemeClr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箭头连接符 277"/>
          <p:cNvCxnSpPr>
            <a:stCxn id="10" idx="2"/>
            <a:endCxn id="169" idx="0"/>
          </p:cNvCxnSpPr>
          <p:nvPr/>
        </p:nvCxnSpPr>
        <p:spPr>
          <a:xfrm>
            <a:off x="2121974" y="2588904"/>
            <a:ext cx="1516047" cy="624127"/>
          </a:xfrm>
          <a:prstGeom prst="straightConnector1">
            <a:avLst/>
          </a:prstGeom>
          <a:ln w="12700">
            <a:solidFill>
              <a:schemeClr val="accent5">
                <a:alpha val="50000"/>
              </a:schemeClr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箭头连接符 280"/>
          <p:cNvCxnSpPr>
            <a:stCxn id="10" idx="2"/>
            <a:endCxn id="166" idx="0"/>
          </p:cNvCxnSpPr>
          <p:nvPr/>
        </p:nvCxnSpPr>
        <p:spPr>
          <a:xfrm>
            <a:off x="2121974" y="2588904"/>
            <a:ext cx="1719887" cy="3282921"/>
          </a:xfrm>
          <a:prstGeom prst="straightConnector1">
            <a:avLst/>
          </a:prstGeom>
          <a:ln w="12700">
            <a:solidFill>
              <a:schemeClr val="accent5">
                <a:alpha val="50000"/>
              </a:schemeClr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箭头连接符 285"/>
          <p:cNvCxnSpPr>
            <a:stCxn id="10" idx="2"/>
            <a:endCxn id="165" idx="0"/>
          </p:cNvCxnSpPr>
          <p:nvPr/>
        </p:nvCxnSpPr>
        <p:spPr>
          <a:xfrm>
            <a:off x="2121974" y="2588904"/>
            <a:ext cx="2504601" cy="3282919"/>
          </a:xfrm>
          <a:prstGeom prst="straightConnector1">
            <a:avLst/>
          </a:prstGeom>
          <a:ln w="12700">
            <a:solidFill>
              <a:schemeClr val="accent5">
                <a:alpha val="50000"/>
              </a:schemeClr>
            </a:solidFill>
            <a:prstDash val="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接箭头连接符 289"/>
          <p:cNvCxnSpPr>
            <a:stCxn id="67" idx="2"/>
            <a:endCxn id="169" idx="0"/>
          </p:cNvCxnSpPr>
          <p:nvPr/>
        </p:nvCxnSpPr>
        <p:spPr>
          <a:xfrm flipH="1">
            <a:off x="3638022" y="2522189"/>
            <a:ext cx="526310" cy="690843"/>
          </a:xfrm>
          <a:prstGeom prst="straightConnector1">
            <a:avLst/>
          </a:prstGeom>
          <a:ln w="12700">
            <a:solidFill>
              <a:schemeClr val="accent3">
                <a:alpha val="80000"/>
              </a:schemeClr>
            </a:solidFill>
            <a:prstDash val="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箭头连接符 292"/>
          <p:cNvCxnSpPr>
            <a:stCxn id="67" idx="2"/>
            <a:endCxn id="170" idx="0"/>
          </p:cNvCxnSpPr>
          <p:nvPr/>
        </p:nvCxnSpPr>
        <p:spPr>
          <a:xfrm flipH="1">
            <a:off x="3638022" y="2522189"/>
            <a:ext cx="526310" cy="1233316"/>
          </a:xfrm>
          <a:prstGeom prst="straightConnector1">
            <a:avLst/>
          </a:prstGeom>
          <a:ln w="12700">
            <a:solidFill>
              <a:schemeClr val="accent3">
                <a:alpha val="80000"/>
              </a:schemeClr>
            </a:solidFill>
            <a:prstDash val="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箭头连接符 295"/>
          <p:cNvCxnSpPr>
            <a:stCxn id="67" idx="2"/>
            <a:endCxn id="163" idx="0"/>
          </p:cNvCxnSpPr>
          <p:nvPr/>
        </p:nvCxnSpPr>
        <p:spPr>
          <a:xfrm>
            <a:off x="4164332" y="2522188"/>
            <a:ext cx="64520" cy="2202618"/>
          </a:xfrm>
          <a:prstGeom prst="straightConnector1">
            <a:avLst/>
          </a:prstGeom>
          <a:ln w="12700">
            <a:solidFill>
              <a:schemeClr val="accent3">
                <a:alpha val="80000"/>
              </a:schemeClr>
            </a:solidFill>
            <a:prstDash val="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箭头连接符 298"/>
          <p:cNvCxnSpPr>
            <a:stCxn id="67" idx="2"/>
            <a:endCxn id="164" idx="0"/>
          </p:cNvCxnSpPr>
          <p:nvPr/>
        </p:nvCxnSpPr>
        <p:spPr>
          <a:xfrm>
            <a:off x="4164331" y="2522189"/>
            <a:ext cx="849234" cy="2202617"/>
          </a:xfrm>
          <a:prstGeom prst="straightConnector1">
            <a:avLst/>
          </a:prstGeom>
          <a:ln w="12700">
            <a:solidFill>
              <a:schemeClr val="accent3">
                <a:alpha val="80000"/>
              </a:schemeClr>
            </a:solidFill>
            <a:prstDash val="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箭头连接符 301"/>
          <p:cNvCxnSpPr>
            <a:stCxn id="67" idx="2"/>
            <a:endCxn id="165" idx="0"/>
          </p:cNvCxnSpPr>
          <p:nvPr/>
        </p:nvCxnSpPr>
        <p:spPr>
          <a:xfrm>
            <a:off x="4164331" y="2522188"/>
            <a:ext cx="462244" cy="3349635"/>
          </a:xfrm>
          <a:prstGeom prst="straightConnector1">
            <a:avLst/>
          </a:prstGeom>
          <a:ln w="12700">
            <a:solidFill>
              <a:schemeClr val="accent3">
                <a:alpha val="80000"/>
              </a:schemeClr>
            </a:solidFill>
            <a:prstDash val="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箭头连接符 304"/>
          <p:cNvCxnSpPr>
            <a:stCxn id="67" idx="2"/>
            <a:endCxn id="162" idx="0"/>
          </p:cNvCxnSpPr>
          <p:nvPr/>
        </p:nvCxnSpPr>
        <p:spPr>
          <a:xfrm flipH="1">
            <a:off x="2736248" y="2522188"/>
            <a:ext cx="1428083" cy="3355758"/>
          </a:xfrm>
          <a:prstGeom prst="straightConnector1">
            <a:avLst/>
          </a:prstGeom>
          <a:ln w="12700">
            <a:solidFill>
              <a:schemeClr val="accent3">
                <a:alpha val="80000"/>
              </a:schemeClr>
            </a:solidFill>
            <a:prstDash val="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箭头连接符 307"/>
          <p:cNvCxnSpPr>
            <a:stCxn id="67" idx="2"/>
            <a:endCxn id="160" idx="0"/>
          </p:cNvCxnSpPr>
          <p:nvPr/>
        </p:nvCxnSpPr>
        <p:spPr>
          <a:xfrm flipH="1">
            <a:off x="1952239" y="2522189"/>
            <a:ext cx="2212092" cy="3355759"/>
          </a:xfrm>
          <a:prstGeom prst="straightConnector1">
            <a:avLst/>
          </a:prstGeom>
          <a:ln w="12700">
            <a:solidFill>
              <a:schemeClr val="accent3">
                <a:alpha val="80000"/>
              </a:schemeClr>
            </a:solidFill>
            <a:prstDash val="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6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C:\Users\y00406325\AppData\Roaming\eSpace_Desktop\UserData\y00406325\imagefiles\B8768B52-99B2-405C-ADAE-D1CBE6CD15D5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50" y="4436849"/>
            <a:ext cx="3029666" cy="226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C:\Users\y00406325\AppData\Roaming\eSpace_Desktop\UserData\y00406325\imagefiles\8F1EB1E1-A5A9-4805-B06C-D4176A03E870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296" y="4384632"/>
            <a:ext cx="3246630" cy="238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副标题 1"/>
          <p:cNvSpPr>
            <a:spLocks noGrp="1"/>
          </p:cNvSpPr>
          <p:nvPr>
            <p:ph type="subTitle" idx="1"/>
          </p:nvPr>
        </p:nvSpPr>
        <p:spPr>
          <a:xfrm>
            <a:off x="4223470" y="125687"/>
            <a:ext cx="10681174" cy="477798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Case Study 2: Intelligent Overlay Routing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前凸带形 4"/>
          <p:cNvSpPr/>
          <p:nvPr/>
        </p:nvSpPr>
        <p:spPr>
          <a:xfrm>
            <a:off x="1925397" y="895348"/>
            <a:ext cx="2223075" cy="373975"/>
          </a:xfrm>
          <a:prstGeom prst="ribbon">
            <a:avLst>
              <a:gd name="adj1" fmla="val 16667"/>
              <a:gd name="adj2" fmla="val 676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AI + SD-WAN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8368" y="3216035"/>
            <a:ext cx="2001178" cy="6640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12" y="1317343"/>
            <a:ext cx="562918" cy="528477"/>
          </a:xfrm>
          <a:prstGeom prst="rect">
            <a:avLst/>
          </a:prstGeom>
        </p:spPr>
      </p:pic>
      <p:cxnSp>
        <p:nvCxnSpPr>
          <p:cNvPr id="9" name="直接连接符 8"/>
          <p:cNvCxnSpPr>
            <a:stCxn id="24" idx="1"/>
            <a:endCxn id="27" idx="0"/>
          </p:cNvCxnSpPr>
          <p:nvPr/>
        </p:nvCxnSpPr>
        <p:spPr>
          <a:xfrm flipH="1">
            <a:off x="4496583" y="1754986"/>
            <a:ext cx="244556" cy="497084"/>
          </a:xfrm>
          <a:prstGeom prst="line">
            <a:avLst/>
          </a:prstGeom>
          <a:ln w="19050">
            <a:solidFill>
              <a:srgbClr val="129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5" idx="1"/>
            <a:endCxn id="28" idx="0"/>
          </p:cNvCxnSpPr>
          <p:nvPr/>
        </p:nvCxnSpPr>
        <p:spPr>
          <a:xfrm flipH="1">
            <a:off x="5102794" y="2637118"/>
            <a:ext cx="566280" cy="419251"/>
          </a:xfrm>
          <a:prstGeom prst="line">
            <a:avLst/>
          </a:prstGeom>
          <a:ln w="19050">
            <a:solidFill>
              <a:srgbClr val="129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907354" y="3261367"/>
            <a:ext cx="298084" cy="7587"/>
          </a:xfrm>
          <a:prstGeom prst="line">
            <a:avLst/>
          </a:prstGeom>
          <a:ln w="19050">
            <a:solidFill>
              <a:srgbClr val="129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/>
        </p:nvSpPr>
        <p:spPr>
          <a:xfrm rot="3567662">
            <a:off x="1887334" y="1292474"/>
            <a:ext cx="345220" cy="1515399"/>
          </a:xfrm>
          <a:custGeom>
            <a:avLst/>
            <a:gdLst>
              <a:gd name="connsiteX0" fmla="*/ 363456 w 363456"/>
              <a:gd name="connsiteY0" fmla="*/ 1076325 h 1076325"/>
              <a:gd name="connsiteX1" fmla="*/ 1506 w 363456"/>
              <a:gd name="connsiteY1" fmla="*/ 485775 h 1076325"/>
              <a:gd name="connsiteX2" fmla="*/ 258681 w 363456"/>
              <a:gd name="connsiteY2" fmla="*/ 0 h 1076325"/>
              <a:gd name="connsiteX0" fmla="*/ 382400 w 382400"/>
              <a:gd name="connsiteY0" fmla="*/ 1209913 h 1209913"/>
              <a:gd name="connsiteX1" fmla="*/ 20450 w 382400"/>
              <a:gd name="connsiteY1" fmla="*/ 619363 h 1209913"/>
              <a:gd name="connsiteX2" fmla="*/ 131442 w 382400"/>
              <a:gd name="connsiteY2" fmla="*/ 0 h 120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400" h="1209913">
                <a:moveTo>
                  <a:pt x="382400" y="1209913"/>
                </a:moveTo>
                <a:cubicBezTo>
                  <a:pt x="210156" y="1004331"/>
                  <a:pt x="62276" y="821015"/>
                  <a:pt x="20450" y="619363"/>
                </a:cubicBezTo>
                <a:cubicBezTo>
                  <a:pt x="-21376" y="417711"/>
                  <a:pt x="-5877" y="153194"/>
                  <a:pt x="131442" y="0"/>
                </a:cubicBezTo>
              </a:path>
            </a:pathLst>
          </a:custGeom>
          <a:ln w="19050" cmpd="sng">
            <a:gradFill>
              <a:gsLst>
                <a:gs pos="0">
                  <a:srgbClr val="1296DB"/>
                </a:gs>
                <a:gs pos="99408">
                  <a:srgbClr val="FFA21B">
                    <a:alpha val="59000"/>
                  </a:srgbClr>
                </a:gs>
              </a:gsLst>
              <a:lin ang="5400000" scaled="1"/>
            </a:gra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black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 rot="8108561">
            <a:off x="3735375" y="1373072"/>
            <a:ext cx="184096" cy="1207444"/>
          </a:xfrm>
          <a:custGeom>
            <a:avLst/>
            <a:gdLst>
              <a:gd name="connsiteX0" fmla="*/ 363456 w 363456"/>
              <a:gd name="connsiteY0" fmla="*/ 1076325 h 1076325"/>
              <a:gd name="connsiteX1" fmla="*/ 1506 w 363456"/>
              <a:gd name="connsiteY1" fmla="*/ 485775 h 1076325"/>
              <a:gd name="connsiteX2" fmla="*/ 258681 w 363456"/>
              <a:gd name="connsiteY2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456" h="1076325">
                <a:moveTo>
                  <a:pt x="363456" y="1076325"/>
                </a:moveTo>
                <a:cubicBezTo>
                  <a:pt x="191212" y="870743"/>
                  <a:pt x="18968" y="665162"/>
                  <a:pt x="1506" y="485775"/>
                </a:cubicBezTo>
                <a:cubicBezTo>
                  <a:pt x="-15956" y="306388"/>
                  <a:pt x="121362" y="153194"/>
                  <a:pt x="258681" y="0"/>
                </a:cubicBezTo>
              </a:path>
            </a:pathLst>
          </a:custGeom>
          <a:ln w="19050" cmpd="sng">
            <a:gradFill>
              <a:gsLst>
                <a:gs pos="100000">
                  <a:srgbClr val="1296DB"/>
                </a:gs>
                <a:gs pos="0">
                  <a:srgbClr val="FFA21B">
                    <a:alpha val="59000"/>
                  </a:srgbClr>
                </a:gs>
              </a:gsLst>
              <a:lin ang="5400000" scaled="1"/>
            </a:gra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prstClr val="black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6860" y="1929291"/>
            <a:ext cx="1896903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547"/>
            <a:r>
              <a:rPr lang="en-US" altLang="zh-CN" sz="14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kkurat Pro Light" panose="020B0404020101020102" pitchFamily="34" charset="0"/>
                <a:ea typeface="方正兰亭细黑_GBK" pitchFamily="2" charset="-122"/>
                <a:cs typeface="Arial" pitchFamily="34" charset="0"/>
                <a:sym typeface="Gotham" panose="02000504050000020004" pitchFamily="2" charset="0"/>
              </a:rPr>
              <a:t>End-to-End Quality</a:t>
            </a:r>
          </a:p>
        </p:txBody>
      </p:sp>
      <p:sp>
        <p:nvSpPr>
          <p:cNvPr id="15" name="矩形 14"/>
          <p:cNvSpPr/>
          <p:nvPr/>
        </p:nvSpPr>
        <p:spPr>
          <a:xfrm>
            <a:off x="2784494" y="2257433"/>
            <a:ext cx="1517055" cy="30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547"/>
            <a:r>
              <a:rPr lang="en-US" altLang="zh-CN" sz="14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kkurat Pro Light" panose="020B0404020101020102" pitchFamily="34" charset="0"/>
                <a:ea typeface="方正兰亭细黑_GBK" pitchFamily="2" charset="-122"/>
                <a:cs typeface="Arial" pitchFamily="34" charset="0"/>
                <a:sym typeface="Gotham" panose="02000504050000020004" pitchFamily="2" charset="0"/>
              </a:rPr>
              <a:t>Traffic Rerouting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3150" y="2724327"/>
            <a:ext cx="2001178" cy="664086"/>
          </a:xfrm>
          <a:prstGeom prst="rect">
            <a:avLst/>
          </a:prstGeom>
        </p:spPr>
      </p:pic>
      <p:cxnSp>
        <p:nvCxnSpPr>
          <p:cNvPr id="17" name="直接连接符 16"/>
          <p:cNvCxnSpPr>
            <a:stCxn id="28" idx="1"/>
            <a:endCxn id="16" idx="3"/>
          </p:cNvCxnSpPr>
          <p:nvPr/>
        </p:nvCxnSpPr>
        <p:spPr>
          <a:xfrm flipH="1" flipV="1">
            <a:off x="4394327" y="3056370"/>
            <a:ext cx="508153" cy="189729"/>
          </a:xfrm>
          <a:prstGeom prst="line">
            <a:avLst/>
          </a:prstGeom>
          <a:ln w="19050">
            <a:solidFill>
              <a:srgbClr val="129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28" idx="1"/>
            <a:endCxn id="7" idx="3"/>
          </p:cNvCxnSpPr>
          <p:nvPr/>
        </p:nvCxnSpPr>
        <p:spPr>
          <a:xfrm flipH="1">
            <a:off x="3909546" y="3246099"/>
            <a:ext cx="992934" cy="301979"/>
          </a:xfrm>
          <a:prstGeom prst="line">
            <a:avLst/>
          </a:prstGeom>
          <a:ln w="19050">
            <a:solidFill>
              <a:srgbClr val="129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551424" y="3185848"/>
            <a:ext cx="893384" cy="75518"/>
          </a:xfrm>
          <a:prstGeom prst="line">
            <a:avLst/>
          </a:prstGeom>
          <a:ln w="19050">
            <a:solidFill>
              <a:srgbClr val="129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1551424" y="3261367"/>
            <a:ext cx="602515" cy="288069"/>
          </a:xfrm>
          <a:prstGeom prst="line">
            <a:avLst/>
          </a:prstGeom>
          <a:ln w="19050">
            <a:solidFill>
              <a:srgbClr val="129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15" idx="3"/>
          </p:cNvCxnSpPr>
          <p:nvPr/>
        </p:nvCxnSpPr>
        <p:spPr>
          <a:xfrm flipV="1">
            <a:off x="3764111" y="2411281"/>
            <a:ext cx="537439" cy="452536"/>
          </a:xfrm>
          <a:prstGeom prst="line">
            <a:avLst/>
          </a:prstGeom>
          <a:ln w="19050">
            <a:solidFill>
              <a:srgbClr val="1296DB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endCxn id="27" idx="1"/>
          </p:cNvCxnSpPr>
          <p:nvPr/>
        </p:nvCxnSpPr>
        <p:spPr>
          <a:xfrm flipV="1">
            <a:off x="3732944" y="2441800"/>
            <a:ext cx="563325" cy="1055696"/>
          </a:xfrm>
          <a:prstGeom prst="line">
            <a:avLst/>
          </a:prstGeom>
          <a:ln w="19050">
            <a:solidFill>
              <a:srgbClr val="1296DB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19878" y="3845366"/>
            <a:ext cx="3144232" cy="60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547"/>
            <a:r>
              <a:rPr lang="en-US" altLang="zh-CN" sz="1100" b="1" kern="0" dirty="0">
                <a:solidFill>
                  <a:srgbClr val="FFA21B"/>
                </a:solidFill>
                <a:latin typeface="Akkurat Pro Light" panose="020B0404020101020102" pitchFamily="34" charset="0"/>
                <a:ea typeface="方正兰亭细黑_GBK" pitchFamily="2" charset="-122"/>
                <a:cs typeface="Arial" pitchFamily="34" charset="0"/>
                <a:sym typeface="Gotham" panose="02000504050000020004" pitchFamily="2" charset="0"/>
              </a:rPr>
              <a:t>ISP networks are black-boxes to users.</a:t>
            </a:r>
          </a:p>
          <a:p>
            <a:pPr defTabSz="913547"/>
            <a:r>
              <a:rPr lang="en-US" altLang="zh-CN" sz="1100" b="1" kern="0" dirty="0">
                <a:solidFill>
                  <a:srgbClr val="FFA21B"/>
                </a:solidFill>
                <a:latin typeface="Akkurat Pro Light" panose="020B0404020101020102" pitchFamily="34" charset="0"/>
                <a:ea typeface="方正兰亭细黑_GBK" pitchFamily="2" charset="-122"/>
                <a:cs typeface="Arial" pitchFamily="34" charset="0"/>
                <a:sym typeface="Gotham" panose="02000504050000020004" pitchFamily="2" charset="0"/>
              </a:rPr>
              <a:t>Routes, link status are changing and unknown.</a:t>
            </a:r>
          </a:p>
          <a:p>
            <a:pPr defTabSz="913547"/>
            <a:r>
              <a:rPr lang="en-US" altLang="zh-CN" sz="1100" b="1" kern="0" dirty="0">
                <a:solidFill>
                  <a:srgbClr val="FFA21B"/>
                </a:solidFill>
                <a:latin typeface="Akkurat Pro Light" panose="020B0404020101020102" pitchFamily="34" charset="0"/>
                <a:ea typeface="方正兰亭细黑_GBK" pitchFamily="2" charset="-122"/>
                <a:cs typeface="Arial" pitchFamily="34" charset="0"/>
                <a:sym typeface="Gotham" panose="02000504050000020004" pitchFamily="2" charset="0"/>
              </a:rPr>
              <a:t>Only end-to-end quality is measureable.</a:t>
            </a:r>
          </a:p>
        </p:txBody>
      </p:sp>
      <p:pic>
        <p:nvPicPr>
          <p:cNvPr id="24" name="Picture 4491" descr="图片3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41139" y="1581580"/>
            <a:ext cx="680572" cy="34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491" descr="图片3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69074" y="2463712"/>
            <a:ext cx="680572" cy="34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491" descr="图片3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871" y="3035258"/>
            <a:ext cx="680572" cy="34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239" descr="图片19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96269" y="2252070"/>
            <a:ext cx="400627" cy="37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239" descr="图片19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02480" y="3056370"/>
            <a:ext cx="400627" cy="37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239" descr="图片19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98800" y="3088892"/>
            <a:ext cx="400627" cy="37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471" descr="图片16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97068" y="2594894"/>
            <a:ext cx="406294" cy="37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直接连接符 30"/>
          <p:cNvCxnSpPr>
            <a:stCxn id="29" idx="0"/>
            <a:endCxn id="30" idx="2"/>
          </p:cNvCxnSpPr>
          <p:nvPr/>
        </p:nvCxnSpPr>
        <p:spPr>
          <a:xfrm flipV="1">
            <a:off x="1399113" y="2971736"/>
            <a:ext cx="1102" cy="117155"/>
          </a:xfrm>
          <a:prstGeom prst="line">
            <a:avLst/>
          </a:prstGeom>
          <a:ln w="19050">
            <a:solidFill>
              <a:srgbClr val="129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71" descr="图片16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58038" y="3071502"/>
            <a:ext cx="406294" cy="37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471" descr="图片16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54368" y="2159425"/>
            <a:ext cx="406294" cy="37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4" name="直接连接符 33"/>
          <p:cNvCxnSpPr>
            <a:stCxn id="28" idx="3"/>
            <a:endCxn id="32" idx="1"/>
          </p:cNvCxnSpPr>
          <p:nvPr/>
        </p:nvCxnSpPr>
        <p:spPr>
          <a:xfrm>
            <a:off x="5303107" y="3246099"/>
            <a:ext cx="554931" cy="13824"/>
          </a:xfrm>
          <a:prstGeom prst="line">
            <a:avLst/>
          </a:prstGeom>
          <a:ln w="19050">
            <a:solidFill>
              <a:srgbClr val="129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33" idx="1"/>
            <a:endCxn id="27" idx="3"/>
          </p:cNvCxnSpPr>
          <p:nvPr/>
        </p:nvCxnSpPr>
        <p:spPr>
          <a:xfrm flipH="1">
            <a:off x="4696895" y="2347845"/>
            <a:ext cx="357473" cy="93954"/>
          </a:xfrm>
          <a:prstGeom prst="line">
            <a:avLst/>
          </a:prstGeom>
          <a:ln w="19050">
            <a:solidFill>
              <a:srgbClr val="129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62938" y="2671516"/>
            <a:ext cx="564431" cy="276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547"/>
            <a:r>
              <a:rPr lang="en-US" altLang="zh-CN" sz="1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kkurat Pro Light" panose="020B0404020101020102" pitchFamily="34" charset="0"/>
                <a:ea typeface="方正兰亭细黑_GBK" pitchFamily="2" charset="-122"/>
                <a:cs typeface="Arial" pitchFamily="34" charset="0"/>
                <a:sym typeface="Gotham" panose="02000504050000020004" pitchFamily="2" charset="0"/>
              </a:rPr>
              <a:t>Probe</a:t>
            </a:r>
          </a:p>
        </p:txBody>
      </p:sp>
      <p:sp>
        <p:nvSpPr>
          <p:cNvPr id="37" name="矩形 36"/>
          <p:cNvSpPr/>
          <p:nvPr/>
        </p:nvSpPr>
        <p:spPr>
          <a:xfrm>
            <a:off x="6455947" y="2718104"/>
            <a:ext cx="4511366" cy="1338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799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____Problem</a:t>
            </a:r>
          </a:p>
          <a:p>
            <a:pPr algn="just"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Underlying networks are black-boxes</a:t>
            </a:r>
          </a:p>
          <a:p>
            <a:pPr algn="just"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WAN path quality keeps changing, only partially predictable</a:t>
            </a:r>
          </a:p>
          <a:p>
            <a:pPr algn="just"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leased-line/VPN traffic routing is based on estimated path quality</a:t>
            </a:r>
          </a:p>
        </p:txBody>
      </p:sp>
      <p:sp>
        <p:nvSpPr>
          <p:cNvPr id="38" name="矩形 37"/>
          <p:cNvSpPr/>
          <p:nvPr/>
        </p:nvSpPr>
        <p:spPr>
          <a:xfrm>
            <a:off x="6983828" y="4203463"/>
            <a:ext cx="4511366" cy="107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799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____Solution</a:t>
            </a:r>
          </a:p>
          <a:p>
            <a:pPr algn="just"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Online Reinforcement Learning algorithm provides adaptive routing from dynamic path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quality</a:t>
            </a:r>
          </a:p>
          <a:p>
            <a:pPr algn="just"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objective: Delay, jitter, dropping, cost</a:t>
            </a:r>
          </a:p>
        </p:txBody>
      </p:sp>
      <p:grpSp>
        <p:nvGrpSpPr>
          <p:cNvPr id="156" name="组合 155"/>
          <p:cNvGrpSpPr/>
          <p:nvPr/>
        </p:nvGrpSpPr>
        <p:grpSpPr>
          <a:xfrm>
            <a:off x="8064903" y="773711"/>
            <a:ext cx="3646259" cy="2151364"/>
            <a:chOff x="7377545" y="199693"/>
            <a:chExt cx="3647209" cy="2151924"/>
          </a:xfrm>
        </p:grpSpPr>
        <p:grpSp>
          <p:nvGrpSpPr>
            <p:cNvPr id="39" name="组合 38"/>
            <p:cNvGrpSpPr/>
            <p:nvPr/>
          </p:nvGrpSpPr>
          <p:grpSpPr>
            <a:xfrm>
              <a:off x="7377545" y="199693"/>
              <a:ext cx="3647209" cy="2151924"/>
              <a:chOff x="7945531" y="189346"/>
              <a:chExt cx="3829572" cy="2152422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66700" y="1979713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61388" y="1753353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61388" y="1978610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61388" y="2197153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912333" y="1978610"/>
                <a:ext cx="271625" cy="144615"/>
              </a:xfrm>
              <a:prstGeom prst="rect">
                <a:avLst/>
              </a:prstGeom>
            </p:spPr>
          </p:pic>
          <p:cxnSp>
            <p:nvCxnSpPr>
              <p:cNvPr id="45" name="直接连接符 44"/>
              <p:cNvCxnSpPr>
                <a:stCxn id="40" idx="0"/>
                <a:endCxn id="41" idx="1"/>
              </p:cNvCxnSpPr>
              <p:nvPr/>
            </p:nvCxnSpPr>
            <p:spPr>
              <a:xfrm flipV="1">
                <a:off x="8802512" y="1825661"/>
                <a:ext cx="958876" cy="154052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>
                <a:stCxn id="40" idx="3"/>
                <a:endCxn id="42" idx="1"/>
              </p:cNvCxnSpPr>
              <p:nvPr/>
            </p:nvCxnSpPr>
            <p:spPr>
              <a:xfrm flipV="1">
                <a:off x="8938325" y="2050918"/>
                <a:ext cx="823063" cy="1103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>
                <a:stCxn id="40" idx="2"/>
                <a:endCxn id="43" idx="1"/>
              </p:cNvCxnSpPr>
              <p:nvPr/>
            </p:nvCxnSpPr>
            <p:spPr>
              <a:xfrm>
                <a:off x="8802512" y="2124328"/>
                <a:ext cx="958876" cy="145133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41" idx="3"/>
                <a:endCxn id="44" idx="0"/>
              </p:cNvCxnSpPr>
              <p:nvPr/>
            </p:nvCxnSpPr>
            <p:spPr>
              <a:xfrm>
                <a:off x="10033013" y="1825661"/>
                <a:ext cx="1015133" cy="152949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42" idx="3"/>
                <a:endCxn id="44" idx="1"/>
              </p:cNvCxnSpPr>
              <p:nvPr/>
            </p:nvCxnSpPr>
            <p:spPr>
              <a:xfrm>
                <a:off x="10033013" y="2050918"/>
                <a:ext cx="879320" cy="0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>
                <a:stCxn id="43" idx="3"/>
                <a:endCxn id="44" idx="2"/>
              </p:cNvCxnSpPr>
              <p:nvPr/>
            </p:nvCxnSpPr>
            <p:spPr>
              <a:xfrm flipV="1">
                <a:off x="10033013" y="2123225"/>
                <a:ext cx="1015133" cy="146235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圆柱形 50"/>
              <p:cNvSpPr/>
              <p:nvPr/>
            </p:nvSpPr>
            <p:spPr>
              <a:xfrm>
                <a:off x="8612005" y="1077816"/>
                <a:ext cx="568824" cy="290878"/>
              </a:xfrm>
              <a:prstGeom prst="can">
                <a:avLst/>
              </a:prstGeom>
              <a:solidFill>
                <a:srgbClr val="1296DB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Data</a:t>
                </a:r>
                <a:endParaRPr lang="zh-CN" altLang="en-US" sz="1200" dirty="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252583" y="191382"/>
                <a:ext cx="969157" cy="440091"/>
              </a:xfrm>
              <a:prstGeom prst="rect">
                <a:avLst/>
              </a:prstGeom>
              <a:solidFill>
                <a:srgbClr val="1296DB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000" dirty="0"/>
                  <a:t>Learning</a:t>
                </a:r>
                <a:endParaRPr lang="zh-CN" altLang="en-US" sz="1000" dirty="0"/>
              </a:p>
            </p:txBody>
          </p:sp>
          <p:grpSp>
            <p:nvGrpSpPr>
              <p:cNvPr id="53" name="组合 41"/>
              <p:cNvGrpSpPr/>
              <p:nvPr/>
            </p:nvGrpSpPr>
            <p:grpSpPr>
              <a:xfrm>
                <a:off x="9320464" y="189346"/>
                <a:ext cx="1032278" cy="442127"/>
                <a:chOff x="9320464" y="189346"/>
                <a:chExt cx="1032278" cy="442127"/>
              </a:xfrm>
            </p:grpSpPr>
            <p:sp>
              <p:nvSpPr>
                <p:cNvPr id="63" name="矩形 62"/>
                <p:cNvSpPr/>
                <p:nvPr/>
              </p:nvSpPr>
              <p:spPr>
                <a:xfrm>
                  <a:off x="9320464" y="189346"/>
                  <a:ext cx="1032278" cy="442127"/>
                </a:xfrm>
                <a:prstGeom prst="rect">
                  <a:avLst/>
                </a:prstGeom>
                <a:solidFill>
                  <a:srgbClr val="1296DB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sz="1000" dirty="0"/>
                    <a:t>Inference</a:t>
                  </a:r>
                  <a:endParaRPr lang="zh-CN" altLang="en-US" sz="1000" dirty="0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9398859" y="449532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9776338" y="359219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9776338" y="449532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9776338" y="539535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10153817" y="449532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cxnSp>
              <p:nvCxnSpPr>
                <p:cNvPr id="69" name="直接连接符 68"/>
                <p:cNvCxnSpPr>
                  <a:stCxn id="64" idx="7"/>
                  <a:endCxn id="65" idx="2"/>
                </p:cNvCxnSpPr>
                <p:nvPr/>
              </p:nvCxnSpPr>
              <p:spPr>
                <a:xfrm flipV="1">
                  <a:off x="9502306" y="392991"/>
                  <a:ext cx="274032" cy="664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>
                  <a:stCxn id="64" idx="6"/>
                  <a:endCxn id="66" idx="2"/>
                </p:cNvCxnSpPr>
                <p:nvPr/>
              </p:nvCxnSpPr>
              <p:spPr>
                <a:xfrm>
                  <a:off x="9520055" y="483304"/>
                  <a:ext cx="256284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>
                  <a:stCxn id="64" idx="5"/>
                  <a:endCxn id="67" idx="2"/>
                </p:cNvCxnSpPr>
                <p:nvPr/>
              </p:nvCxnSpPr>
              <p:spPr>
                <a:xfrm>
                  <a:off x="9502306" y="507185"/>
                  <a:ext cx="274032" cy="66122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>
                  <a:stCxn id="65" idx="6"/>
                  <a:endCxn id="68" idx="1"/>
                </p:cNvCxnSpPr>
                <p:nvPr/>
              </p:nvCxnSpPr>
              <p:spPr>
                <a:xfrm>
                  <a:off x="9897534" y="392991"/>
                  <a:ext cx="274032" cy="664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>
                  <a:stCxn id="66" idx="6"/>
                  <a:endCxn id="68" idx="2"/>
                </p:cNvCxnSpPr>
                <p:nvPr/>
              </p:nvCxnSpPr>
              <p:spPr>
                <a:xfrm>
                  <a:off x="9897534" y="483304"/>
                  <a:ext cx="256284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>
                  <a:stCxn id="67" idx="6"/>
                  <a:endCxn id="68" idx="3"/>
                </p:cNvCxnSpPr>
                <p:nvPr/>
              </p:nvCxnSpPr>
              <p:spPr>
                <a:xfrm flipV="1">
                  <a:off x="9897534" y="507185"/>
                  <a:ext cx="274032" cy="66122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直接连接符 53"/>
              <p:cNvCxnSpPr/>
              <p:nvPr/>
            </p:nvCxnSpPr>
            <p:spPr>
              <a:xfrm>
                <a:off x="7945531" y="892329"/>
                <a:ext cx="3829572" cy="0"/>
              </a:xfrm>
              <a:prstGeom prst="line">
                <a:avLst/>
              </a:prstGeom>
              <a:ln w="19050">
                <a:solidFill>
                  <a:schemeClr val="bg1">
                    <a:alpha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7945531" y="1641320"/>
                <a:ext cx="3829572" cy="0"/>
              </a:xfrm>
              <a:prstGeom prst="line">
                <a:avLst/>
              </a:prstGeom>
              <a:ln w="19050">
                <a:solidFill>
                  <a:schemeClr val="bg1">
                    <a:alpha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组合 126"/>
              <p:cNvGrpSpPr/>
              <p:nvPr/>
            </p:nvGrpSpPr>
            <p:grpSpPr>
              <a:xfrm>
                <a:off x="10245840" y="1101804"/>
                <a:ext cx="745974" cy="469051"/>
                <a:chOff x="8897000" y="3287118"/>
                <a:chExt cx="909373" cy="1025974"/>
              </a:xfrm>
            </p:grpSpPr>
            <p:pic>
              <p:nvPicPr>
                <p:cNvPr id="61" name="图片 6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979688" y="3287118"/>
                  <a:ext cx="744000" cy="512262"/>
                </a:xfrm>
                <a:prstGeom prst="rect">
                  <a:avLst/>
                </a:prstGeom>
              </p:spPr>
            </p:pic>
            <p:sp>
              <p:nvSpPr>
                <p:cNvPr id="62" name="矩形 61"/>
                <p:cNvSpPr/>
                <p:nvPr/>
              </p:nvSpPr>
              <p:spPr>
                <a:xfrm>
                  <a:off x="8897000" y="3774398"/>
                  <a:ext cx="909373" cy="5386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dirty="0">
                      <a:solidFill>
                        <a:schemeClr val="bg1"/>
                      </a:solidFill>
                    </a:rPr>
                    <a:t>Controller</a:t>
                  </a:r>
                  <a:endParaRPr lang="zh-CN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7" name="矩形 56"/>
              <p:cNvSpPr/>
              <p:nvPr/>
            </p:nvSpPr>
            <p:spPr>
              <a:xfrm>
                <a:off x="10451467" y="190364"/>
                <a:ext cx="1090889" cy="440091"/>
              </a:xfrm>
              <a:prstGeom prst="rect">
                <a:avLst/>
              </a:prstGeom>
              <a:solidFill>
                <a:srgbClr val="1296DB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000" dirty="0"/>
                  <a:t>Ctrl Loops</a:t>
                </a:r>
                <a:endParaRPr lang="zh-CN" altLang="en-US" sz="1000" dirty="0"/>
              </a:p>
            </p:txBody>
          </p:sp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13892" y="387183"/>
                <a:ext cx="349410" cy="194732"/>
              </a:xfrm>
              <a:prstGeom prst="rect">
                <a:avLst/>
              </a:prstGeom>
            </p:spPr>
          </p:pic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9703" y="387918"/>
                <a:ext cx="360951" cy="201164"/>
              </a:xfrm>
              <a:prstGeom prst="rect">
                <a:avLst/>
              </a:prstGeom>
            </p:spPr>
          </p:pic>
          <p:pic>
            <p:nvPicPr>
              <p:cNvPr id="60" name="图片 5"/>
              <p:cNvPicPr>
                <a:picLocks/>
              </p:cNvPicPr>
              <p:nvPr/>
            </p:nvPicPr>
            <p:blipFill>
              <a:blip r:embed="rId1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4842" y="362438"/>
                <a:ext cx="707514" cy="238975"/>
              </a:xfrm>
              <a:prstGeom prst="rect">
                <a:avLst/>
              </a:prstGeom>
              <a:noFill/>
            </p:spPr>
          </p:pic>
        </p:grpSp>
        <p:sp>
          <p:nvSpPr>
            <p:cNvPr id="75" name="弧形 74"/>
            <p:cNvSpPr/>
            <p:nvPr/>
          </p:nvSpPr>
          <p:spPr>
            <a:xfrm rot="19528409" flipH="1" flipV="1">
              <a:off x="8258114" y="547498"/>
              <a:ext cx="623455" cy="1260639"/>
            </a:xfrm>
            <a:prstGeom prst="arc">
              <a:avLst>
                <a:gd name="adj1" fmla="val 17395064"/>
                <a:gd name="adj2" fmla="val 4549312"/>
              </a:avLst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76" name="弧形 75"/>
            <p:cNvSpPr/>
            <p:nvPr/>
          </p:nvSpPr>
          <p:spPr>
            <a:xfrm rot="12257572" flipH="1" flipV="1">
              <a:off x="9364348" y="499130"/>
              <a:ext cx="623455" cy="1269540"/>
            </a:xfrm>
            <a:prstGeom prst="arc">
              <a:avLst>
                <a:gd name="adj1" fmla="val 17445060"/>
                <a:gd name="adj2" fmla="val 4549312"/>
              </a:avLst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sp>
        <p:nvSpPr>
          <p:cNvPr id="79" name="矩形 78"/>
          <p:cNvSpPr/>
          <p:nvPr/>
        </p:nvSpPr>
        <p:spPr>
          <a:xfrm>
            <a:off x="7487753" y="5467920"/>
            <a:ext cx="4511366" cy="89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799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____Benefit</a:t>
            </a:r>
          </a:p>
          <a:p>
            <a:pPr algn="just">
              <a:spcAft>
                <a:spcPts val="600"/>
              </a:spcAft>
            </a:pPr>
            <a:r>
              <a:rPr lang="en-US" sz="1200" dirty="0">
                <a:solidFill>
                  <a:srgbClr val="FF0000"/>
                </a:solidFill>
              </a:rPr>
              <a:t>30% average delay improvement over test bed (vs D-ECMP)</a:t>
            </a:r>
          </a:p>
          <a:p>
            <a:pPr algn="just"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Automatically adapts to evolving status of u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nderlying networks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2753328" y="6576333"/>
            <a:ext cx="505135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Delay</a:t>
            </a:r>
            <a:endParaRPr lang="zh-CN" altLang="en-US" sz="1100" dirty="0"/>
          </a:p>
        </p:txBody>
      </p:sp>
      <p:sp>
        <p:nvSpPr>
          <p:cNvPr id="83" name="文本框 82"/>
          <p:cNvSpPr txBox="1"/>
          <p:nvPr/>
        </p:nvSpPr>
        <p:spPr>
          <a:xfrm>
            <a:off x="872384" y="5698692"/>
            <a:ext cx="601290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~0.2ms</a:t>
            </a:r>
            <a:endParaRPr lang="zh-CN" altLang="en-US" sz="1100" dirty="0"/>
          </a:p>
        </p:txBody>
      </p:sp>
      <p:sp>
        <p:nvSpPr>
          <p:cNvPr id="84" name="文本框 83"/>
          <p:cNvSpPr txBox="1"/>
          <p:nvPr/>
        </p:nvSpPr>
        <p:spPr>
          <a:xfrm>
            <a:off x="2656524" y="5698692"/>
            <a:ext cx="566034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~50ms</a:t>
            </a:r>
            <a:endParaRPr lang="zh-CN" altLang="en-US" sz="1100" dirty="0"/>
          </a:p>
        </p:txBody>
      </p:sp>
      <p:sp>
        <p:nvSpPr>
          <p:cNvPr id="86" name="文本框 85"/>
          <p:cNvSpPr txBox="1"/>
          <p:nvPr/>
        </p:nvSpPr>
        <p:spPr>
          <a:xfrm>
            <a:off x="5368630" y="5960234"/>
            <a:ext cx="838473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Packet Loss</a:t>
            </a:r>
            <a:endParaRPr lang="zh-CN" altLang="en-US" sz="1100" dirty="0"/>
          </a:p>
        </p:txBody>
      </p:sp>
      <p:sp>
        <p:nvSpPr>
          <p:cNvPr id="87" name="文本框 86"/>
          <p:cNvSpPr txBox="1"/>
          <p:nvPr/>
        </p:nvSpPr>
        <p:spPr>
          <a:xfrm>
            <a:off x="4166514" y="5239652"/>
            <a:ext cx="548405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Traffic</a:t>
            </a:r>
            <a:endParaRPr lang="zh-CN" altLang="en-US" sz="1100" dirty="0"/>
          </a:p>
        </p:txBody>
      </p:sp>
      <p:sp>
        <p:nvSpPr>
          <p:cNvPr id="88" name="文本框 87"/>
          <p:cNvSpPr txBox="1"/>
          <p:nvPr/>
        </p:nvSpPr>
        <p:spPr>
          <a:xfrm>
            <a:off x="1015188" y="4725070"/>
            <a:ext cx="1508353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Probability Distribution</a:t>
            </a:r>
          </a:p>
          <a:p>
            <a:r>
              <a:rPr lang="en-US" altLang="zh-CN" sz="1100" dirty="0"/>
              <a:t>of Delay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1634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194959"/>
            <a:ext cx="12192000" cy="281395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</a:rPr>
              <a:t>The Intelligent Network Infrastructure</a:t>
            </a:r>
            <a:endParaRPr lang="en-US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David Meyer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Chief Scientist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dmm@1-4-5.net</a:t>
            </a:r>
          </a:p>
        </p:txBody>
      </p:sp>
      <p:pic>
        <p:nvPicPr>
          <p:cNvPr id="1026" name="Picture 2" descr="C:\Users\g00313527\AppData\Roaming\eSpace_Desktop\UserData\g00313527\imagefiles\3F451137-B8C7-47F4-A153-84619D6651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21" y="5399314"/>
            <a:ext cx="123825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34738"/>
            <a:ext cx="7731910" cy="906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76598" y="331463"/>
            <a:ext cx="11157095" cy="59362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Case Study 3: QoS Inference Engine</a:t>
            </a:r>
          </a:p>
        </p:txBody>
      </p:sp>
      <p:sp>
        <p:nvSpPr>
          <p:cNvPr id="4" name="TextBox 131"/>
          <p:cNvSpPr txBox="1"/>
          <p:nvPr/>
        </p:nvSpPr>
        <p:spPr>
          <a:xfrm>
            <a:off x="349606" y="2814621"/>
            <a:ext cx="1339286" cy="430775"/>
          </a:xfrm>
          <a:prstGeom prst="rect">
            <a:avLst/>
          </a:prstGeom>
          <a:noFill/>
          <a:ln>
            <a:noFill/>
          </a:ln>
        </p:spPr>
        <p:txBody>
          <a:bodyPr wrap="square" lIns="91407" tIns="45703" rIns="91407" bIns="45703" rtlCol="0">
            <a:spAutoFit/>
          </a:bodyPr>
          <a:lstStyle/>
          <a:p>
            <a:pPr algn="ctr"/>
            <a:r>
              <a:rPr lang="en-US" altLang="zh-CN" sz="1100" dirty="0"/>
              <a:t>Human</a:t>
            </a:r>
          </a:p>
          <a:p>
            <a:pPr algn="ctr"/>
            <a:r>
              <a:rPr lang="en-US" altLang="zh-CN" sz="1100" dirty="0"/>
              <a:t>(Open Loop)</a:t>
            </a:r>
            <a:endParaRPr lang="zh-CN" altLang="en-US" sz="1100" dirty="0"/>
          </a:p>
        </p:txBody>
      </p:sp>
      <p:grpSp>
        <p:nvGrpSpPr>
          <p:cNvPr id="5" name="组合 2"/>
          <p:cNvGrpSpPr/>
          <p:nvPr/>
        </p:nvGrpSpPr>
        <p:grpSpPr>
          <a:xfrm>
            <a:off x="1200731" y="6136494"/>
            <a:ext cx="4403245" cy="651961"/>
            <a:chOff x="7088560" y="4385862"/>
            <a:chExt cx="3975992" cy="1080120"/>
          </a:xfrm>
        </p:grpSpPr>
        <p:pic>
          <p:nvPicPr>
            <p:cNvPr id="6" name="Picture 5" descr="云(色3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912424" y="4437112"/>
              <a:ext cx="1152128" cy="864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5" descr="云(色3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8560" y="4385862"/>
              <a:ext cx="1584176" cy="1008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5" descr="云(色3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28720" y="4457870"/>
              <a:ext cx="1527720" cy="1008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456" descr="图片23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7736632" y="4529878"/>
              <a:ext cx="303584" cy="357177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0" name="Picture 456" descr="图片23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8096672" y="4961926"/>
              <a:ext cx="303584" cy="357177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1" name="Picture 456" descr="图片23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8528720" y="4601886"/>
              <a:ext cx="303584" cy="357177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2" name="Picture 456" descr="图片23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9176792" y="5105942"/>
              <a:ext cx="303584" cy="357177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456" descr="图片23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9696400" y="4653136"/>
              <a:ext cx="303584" cy="357177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14" name="直接连接符 13"/>
            <p:cNvCxnSpPr>
              <a:endCxn id="9" idx="1"/>
            </p:cNvCxnSpPr>
            <p:nvPr/>
          </p:nvCxnSpPr>
          <p:spPr bwMode="auto">
            <a:xfrm flipV="1">
              <a:off x="7520608" y="4708467"/>
              <a:ext cx="216024" cy="167514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>
              <a:stCxn id="9" idx="3"/>
              <a:endCxn id="11" idx="1"/>
            </p:cNvCxnSpPr>
            <p:nvPr/>
          </p:nvCxnSpPr>
          <p:spPr bwMode="auto">
            <a:xfrm>
              <a:off x="8040216" y="4708467"/>
              <a:ext cx="488504" cy="72008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>
              <a:stCxn id="11" idx="3"/>
              <a:endCxn id="13" idx="1"/>
            </p:cNvCxnSpPr>
            <p:nvPr/>
          </p:nvCxnSpPr>
          <p:spPr bwMode="auto">
            <a:xfrm>
              <a:off x="8832304" y="4780475"/>
              <a:ext cx="864096" cy="5125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>
              <a:stCxn id="13" idx="3"/>
            </p:cNvCxnSpPr>
            <p:nvPr/>
          </p:nvCxnSpPr>
          <p:spPr bwMode="auto">
            <a:xfrm>
              <a:off x="9999984" y="4831725"/>
              <a:ext cx="776536" cy="16677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连接符 17"/>
            <p:cNvCxnSpPr>
              <a:endCxn id="10" idx="1"/>
            </p:cNvCxnSpPr>
            <p:nvPr/>
          </p:nvCxnSpPr>
          <p:spPr bwMode="auto">
            <a:xfrm>
              <a:off x="7520608" y="4875981"/>
              <a:ext cx="576064" cy="264534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/>
            <p:cNvCxnSpPr>
              <a:stCxn id="10" idx="3"/>
              <a:endCxn id="11" idx="2"/>
            </p:cNvCxnSpPr>
            <p:nvPr/>
          </p:nvCxnSpPr>
          <p:spPr bwMode="auto">
            <a:xfrm flipV="1">
              <a:off x="8400256" y="4959063"/>
              <a:ext cx="280256" cy="181452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>
              <a:stCxn id="12" idx="3"/>
              <a:endCxn id="13" idx="2"/>
            </p:cNvCxnSpPr>
            <p:nvPr/>
          </p:nvCxnSpPr>
          <p:spPr bwMode="auto">
            <a:xfrm flipV="1">
              <a:off x="9480376" y="5010313"/>
              <a:ext cx="367816" cy="274218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1" name="Picture 456" descr="图片23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0272464" y="4941168"/>
              <a:ext cx="303584" cy="357177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22" name="Picture 456" descr="图片23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0704512" y="4653136"/>
              <a:ext cx="303584" cy="357177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23" name="直接连接符 22"/>
            <p:cNvCxnSpPr>
              <a:stCxn id="21" idx="3"/>
              <a:endCxn id="22" idx="2"/>
            </p:cNvCxnSpPr>
            <p:nvPr/>
          </p:nvCxnSpPr>
          <p:spPr bwMode="auto">
            <a:xfrm flipV="1">
              <a:off x="10576048" y="5010313"/>
              <a:ext cx="280256" cy="109444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/>
            <p:cNvCxnSpPr>
              <a:stCxn id="13" idx="3"/>
              <a:endCxn id="21" idx="1"/>
            </p:cNvCxnSpPr>
            <p:nvPr/>
          </p:nvCxnSpPr>
          <p:spPr bwMode="auto">
            <a:xfrm>
              <a:off x="9999984" y="4831725"/>
              <a:ext cx="272480" cy="288032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连接符 24"/>
            <p:cNvCxnSpPr>
              <a:stCxn id="11" idx="2"/>
              <a:endCxn id="12" idx="1"/>
            </p:cNvCxnSpPr>
            <p:nvPr/>
          </p:nvCxnSpPr>
          <p:spPr bwMode="auto">
            <a:xfrm>
              <a:off x="8680512" y="4959063"/>
              <a:ext cx="496280" cy="325468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>
              <a:stCxn id="10" idx="3"/>
              <a:endCxn id="12" idx="1"/>
            </p:cNvCxnSpPr>
            <p:nvPr/>
          </p:nvCxnSpPr>
          <p:spPr bwMode="auto">
            <a:xfrm>
              <a:off x="8400256" y="5140515"/>
              <a:ext cx="776536" cy="144016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连接符 26"/>
            <p:cNvCxnSpPr>
              <a:stCxn id="12" idx="3"/>
              <a:endCxn id="21" idx="1"/>
            </p:cNvCxnSpPr>
            <p:nvPr/>
          </p:nvCxnSpPr>
          <p:spPr bwMode="auto">
            <a:xfrm flipV="1">
              <a:off x="9480376" y="5119757"/>
              <a:ext cx="792088" cy="164774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8" name="Picture 456" descr="图片23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7248128" y="4725144"/>
              <a:ext cx="303584" cy="357177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29" name="组合 42"/>
          <p:cNvGrpSpPr/>
          <p:nvPr/>
        </p:nvGrpSpPr>
        <p:grpSpPr>
          <a:xfrm>
            <a:off x="1336394" y="4437993"/>
            <a:ext cx="4046334" cy="1073527"/>
            <a:chOff x="4307296" y="3395834"/>
            <a:chExt cx="3643979" cy="1722348"/>
          </a:xfrm>
          <a:noFill/>
        </p:grpSpPr>
        <p:sp>
          <p:nvSpPr>
            <p:cNvPr id="30" name="圆角矩形 29"/>
            <p:cNvSpPr/>
            <p:nvPr/>
          </p:nvSpPr>
          <p:spPr>
            <a:xfrm>
              <a:off x="4307296" y="3415104"/>
              <a:ext cx="3643979" cy="1703078"/>
            </a:xfrm>
            <a:prstGeom prst="roundRect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582784" y="3898445"/>
              <a:ext cx="1362398" cy="1078178"/>
            </a:xfrm>
            <a:prstGeom prst="rect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0" dirty="0">
                  <a:solidFill>
                    <a:schemeClr val="tx1"/>
                  </a:solidFill>
                  <a:latin typeface="Arial"/>
                  <a:ea typeface="微软雅黑"/>
                </a:rPr>
                <a:t>LSTM:</a:t>
              </a:r>
            </a:p>
            <a:p>
              <a:pPr algn="ctr"/>
              <a:r>
                <a:rPr lang="en-US" altLang="zh-CN" sz="1100" b="1" kern="0" dirty="0">
                  <a:solidFill>
                    <a:schemeClr val="tx1"/>
                  </a:solidFill>
                  <a:latin typeface="Arial"/>
                  <a:ea typeface="微软雅黑"/>
                </a:rPr>
                <a:t>Traffic feature extraction</a:t>
              </a:r>
              <a:endParaRPr lang="zh-CN" altLang="en-US" sz="1100" b="1" kern="0" dirty="0">
                <a:solidFill>
                  <a:schemeClr val="tx1"/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214352" y="3893876"/>
              <a:ext cx="1427950" cy="1082747"/>
            </a:xfrm>
            <a:prstGeom prst="rect">
              <a:avLst/>
            </a:prstGeom>
            <a:grp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100" b="1" kern="0" dirty="0">
                  <a:solidFill>
                    <a:schemeClr val="tx1"/>
                  </a:solidFill>
                  <a:latin typeface="Arial"/>
                  <a:ea typeface="微软雅黑"/>
                </a:rPr>
                <a:t>VAE:</a:t>
              </a:r>
            </a:p>
            <a:p>
              <a:pPr algn="ctr"/>
              <a:r>
                <a:rPr lang="en-US" altLang="zh-CN" sz="1100" b="1" kern="0" dirty="0">
                  <a:solidFill>
                    <a:schemeClr val="tx1"/>
                  </a:solidFill>
                  <a:latin typeface="Arial"/>
                  <a:ea typeface="微软雅黑"/>
                </a:rPr>
                <a:t>QoS distribution reconstruction</a:t>
              </a:r>
              <a:endParaRPr lang="zh-CN" altLang="en-US" sz="1100" b="1" kern="0" dirty="0">
                <a:solidFill>
                  <a:schemeClr val="tx1"/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159452" y="3395834"/>
              <a:ext cx="1608046" cy="444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CN" sz="1200" b="1" kern="0" dirty="0">
                  <a:solidFill>
                    <a:schemeClr val="tx1"/>
                  </a:solidFill>
                  <a:latin typeface="Arial"/>
                  <a:ea typeface="微软雅黑"/>
                </a:rPr>
                <a:t>QoS Inference Engine</a:t>
              </a:r>
              <a:endParaRPr lang="zh-CN" altLang="en-US" sz="1200" b="1" kern="0" dirty="0">
                <a:solidFill>
                  <a:schemeClr val="tx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3640017" y="5597980"/>
            <a:ext cx="1827696" cy="523074"/>
          </a:xfrm>
          <a:prstGeom prst="rect">
            <a:avLst/>
          </a:prstGeom>
        </p:spPr>
        <p:txBody>
          <a:bodyPr wrap="square" lIns="91407" tIns="45703" rIns="91407" bIns="45703">
            <a:spAutoFit/>
          </a:bodyPr>
          <a:lstStyle/>
          <a:p>
            <a:r>
              <a:rPr lang="en-US" altLang="zh-CN" sz="1400" dirty="0"/>
              <a:t>Collect traffic matrix</a:t>
            </a:r>
          </a:p>
          <a:p>
            <a:r>
              <a:rPr lang="en-US" altLang="zh-CN" sz="1400" dirty="0"/>
              <a:t>along time</a:t>
            </a:r>
            <a:endParaRPr lang="zh-CN" altLang="en-US" sz="1400" dirty="0"/>
          </a:p>
        </p:txBody>
      </p:sp>
      <p:sp>
        <p:nvSpPr>
          <p:cNvPr id="35" name="下箭头 34"/>
          <p:cNvSpPr/>
          <p:nvPr/>
        </p:nvSpPr>
        <p:spPr>
          <a:xfrm rot="10800000">
            <a:off x="3025185" y="5557883"/>
            <a:ext cx="568272" cy="54348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下箭头 35"/>
          <p:cNvSpPr/>
          <p:nvPr/>
        </p:nvSpPr>
        <p:spPr>
          <a:xfrm rot="10800000">
            <a:off x="3011231" y="3793416"/>
            <a:ext cx="568272" cy="59868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568027" y="3932925"/>
            <a:ext cx="1752442" cy="307686"/>
          </a:xfrm>
          <a:prstGeom prst="rect">
            <a:avLst/>
          </a:prstGeom>
        </p:spPr>
        <p:txBody>
          <a:bodyPr wrap="none" lIns="91407" tIns="45703" rIns="91407" bIns="45703">
            <a:spAutoFit/>
          </a:bodyPr>
          <a:lstStyle/>
          <a:p>
            <a:r>
              <a:rPr lang="en-US" altLang="zh-CN" sz="1400" dirty="0"/>
              <a:t>Infer </a:t>
            </a:r>
            <a:r>
              <a:rPr lang="en-US" altLang="zh-CN" sz="1400" dirty="0" err="1"/>
              <a:t>QoS</a:t>
            </a:r>
            <a:r>
              <a:rPr lang="en-US" altLang="zh-CN" sz="1400" dirty="0"/>
              <a:t> distribution</a:t>
            </a:r>
            <a:endParaRPr lang="zh-CN" altLang="en-US" sz="1400" dirty="0"/>
          </a:p>
        </p:txBody>
      </p:sp>
      <p:sp>
        <p:nvSpPr>
          <p:cNvPr id="38" name="TextBox 131"/>
          <p:cNvSpPr txBox="1"/>
          <p:nvPr/>
        </p:nvSpPr>
        <p:spPr>
          <a:xfrm>
            <a:off x="1673384" y="3429000"/>
            <a:ext cx="3270788" cy="307686"/>
          </a:xfrm>
          <a:prstGeom prst="rect">
            <a:avLst/>
          </a:prstGeom>
          <a:noFill/>
          <a:ln>
            <a:noFill/>
          </a:ln>
        </p:spPr>
        <p:txBody>
          <a:bodyPr wrap="square" lIns="91407" tIns="45703" rIns="91407" bIns="45703" rtlCol="0">
            <a:spAutoFit/>
          </a:bodyPr>
          <a:lstStyle/>
          <a:p>
            <a:pPr algn="ctr"/>
            <a:r>
              <a:rPr lang="en-US" altLang="zh-CN" sz="1400" b="1" dirty="0"/>
              <a:t>Network </a:t>
            </a:r>
            <a:r>
              <a:rPr lang="en-US" altLang="zh-CN" sz="1400" b="1" dirty="0" err="1"/>
              <a:t>QoS</a:t>
            </a:r>
            <a:r>
              <a:rPr lang="en-US" altLang="zh-CN" sz="1400" b="1" dirty="0"/>
              <a:t> (</a:t>
            </a:r>
            <a:r>
              <a:rPr lang="en-US" altLang="zh-CN" sz="1400" b="1" dirty="0" err="1"/>
              <a:t>delay,jitter</a:t>
            </a:r>
            <a:r>
              <a:rPr lang="en-US" altLang="zh-CN" sz="1400" b="1" dirty="0"/>
              <a:t>, loss…)</a:t>
            </a:r>
            <a:endParaRPr lang="zh-CN" altLang="en-US" sz="1400" b="1" dirty="0"/>
          </a:p>
        </p:txBody>
      </p:sp>
      <p:sp>
        <p:nvSpPr>
          <p:cNvPr id="39" name="上箭头 38"/>
          <p:cNvSpPr/>
          <p:nvPr/>
        </p:nvSpPr>
        <p:spPr>
          <a:xfrm>
            <a:off x="2948977" y="3151993"/>
            <a:ext cx="706598" cy="215086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grpSp>
        <p:nvGrpSpPr>
          <p:cNvPr id="40" name="组合 32"/>
          <p:cNvGrpSpPr/>
          <p:nvPr/>
        </p:nvGrpSpPr>
        <p:grpSpPr>
          <a:xfrm>
            <a:off x="1247433" y="2814620"/>
            <a:ext cx="4372901" cy="316382"/>
            <a:chOff x="1654189" y="2676829"/>
            <a:chExt cx="4373028" cy="316391"/>
          </a:xfrm>
        </p:grpSpPr>
        <p:grpSp>
          <p:nvGrpSpPr>
            <p:cNvPr id="41" name="组合 40"/>
            <p:cNvGrpSpPr/>
            <p:nvPr/>
          </p:nvGrpSpPr>
          <p:grpSpPr>
            <a:xfrm>
              <a:off x="1654189" y="2676829"/>
              <a:ext cx="4373028" cy="311436"/>
              <a:chOff x="1654189" y="2676829"/>
              <a:chExt cx="4373028" cy="311436"/>
            </a:xfrm>
          </p:grpSpPr>
          <p:sp>
            <p:nvSpPr>
              <p:cNvPr id="43" name="上箭头 42"/>
              <p:cNvSpPr/>
              <p:nvPr/>
            </p:nvSpPr>
            <p:spPr>
              <a:xfrm>
                <a:off x="1654189" y="2676829"/>
                <a:ext cx="1144858" cy="291981"/>
              </a:xfrm>
              <a:prstGeom prst="up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799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上箭头 43"/>
              <p:cNvSpPr/>
              <p:nvPr/>
            </p:nvSpPr>
            <p:spPr>
              <a:xfrm>
                <a:off x="4882359" y="2696284"/>
                <a:ext cx="1144858" cy="291981"/>
              </a:xfrm>
              <a:prstGeom prst="up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799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2" name="直接连接符 41"/>
            <p:cNvCxnSpPr/>
            <p:nvPr/>
          </p:nvCxnSpPr>
          <p:spPr>
            <a:xfrm>
              <a:off x="1935059" y="2963234"/>
              <a:ext cx="3800641" cy="29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TextBox 131"/>
          <p:cNvSpPr txBox="1"/>
          <p:nvPr/>
        </p:nvSpPr>
        <p:spPr>
          <a:xfrm>
            <a:off x="315172" y="2280715"/>
            <a:ext cx="1766113" cy="430875"/>
          </a:xfrm>
          <a:prstGeom prst="rect">
            <a:avLst/>
          </a:prstGeom>
          <a:noFill/>
          <a:ln>
            <a:noFill/>
          </a:ln>
        </p:spPr>
        <p:txBody>
          <a:bodyPr wrap="square" lIns="91407" tIns="45703" rIns="91407" bIns="45703" rtlCol="0">
            <a:spAutoFit/>
          </a:bodyPr>
          <a:lstStyle/>
          <a:p>
            <a:pPr algn="ctr"/>
            <a:r>
              <a:rPr lang="en-US" altLang="zh-CN" sz="1100" dirty="0"/>
              <a:t>Precise Network Capacity Planning</a:t>
            </a:r>
            <a:endParaRPr lang="zh-CN" altLang="en-US" sz="1100" dirty="0"/>
          </a:p>
        </p:txBody>
      </p:sp>
      <p:sp>
        <p:nvSpPr>
          <p:cNvPr id="46" name="TextBox 131"/>
          <p:cNvSpPr txBox="1"/>
          <p:nvPr/>
        </p:nvSpPr>
        <p:spPr>
          <a:xfrm>
            <a:off x="2018583" y="2299910"/>
            <a:ext cx="1845631" cy="400070"/>
          </a:xfrm>
          <a:prstGeom prst="rect">
            <a:avLst/>
          </a:prstGeom>
          <a:noFill/>
          <a:ln>
            <a:noFill/>
          </a:ln>
        </p:spPr>
        <p:txBody>
          <a:bodyPr wrap="square" lIns="91407" tIns="45703" rIns="91407" bIns="45703" rtlCol="0">
            <a:spAutoFit/>
          </a:bodyPr>
          <a:lstStyle/>
          <a:p>
            <a:pPr algn="ctr"/>
            <a:r>
              <a:rPr lang="en-US" altLang="zh-CN" sz="1000" dirty="0"/>
              <a:t>Real-time </a:t>
            </a:r>
            <a:r>
              <a:rPr lang="en-US" altLang="zh-CN" sz="1000" dirty="0" err="1"/>
              <a:t>QoS</a:t>
            </a:r>
            <a:r>
              <a:rPr lang="en-US" altLang="zh-CN" sz="1000" dirty="0"/>
              <a:t> Monitoring &amp; Anomaly Detection</a:t>
            </a:r>
            <a:endParaRPr lang="zh-CN" altLang="en-US" sz="1000" dirty="0"/>
          </a:p>
        </p:txBody>
      </p:sp>
      <p:sp>
        <p:nvSpPr>
          <p:cNvPr id="47" name="TextBox 131"/>
          <p:cNvSpPr txBox="1"/>
          <p:nvPr/>
        </p:nvSpPr>
        <p:spPr>
          <a:xfrm>
            <a:off x="4054982" y="2329811"/>
            <a:ext cx="1865371" cy="430875"/>
          </a:xfrm>
          <a:prstGeom prst="rect">
            <a:avLst/>
          </a:prstGeom>
          <a:noFill/>
          <a:ln>
            <a:noFill/>
          </a:ln>
        </p:spPr>
        <p:txBody>
          <a:bodyPr wrap="square" lIns="91407" tIns="45703" rIns="91407" bIns="45703" rtlCol="0">
            <a:spAutoFit/>
          </a:bodyPr>
          <a:lstStyle/>
          <a:p>
            <a:pPr algn="ctr"/>
            <a:r>
              <a:rPr lang="en-US" altLang="zh-CN" sz="1100" dirty="0"/>
              <a:t>Smarter AI design</a:t>
            </a:r>
          </a:p>
          <a:p>
            <a:pPr algn="ctr"/>
            <a:r>
              <a:rPr lang="en-US" altLang="zh-CN" sz="1100" dirty="0"/>
              <a:t>with </a:t>
            </a:r>
            <a:r>
              <a:rPr lang="en-US" altLang="zh-CN" sz="1100" dirty="0" err="1"/>
              <a:t>QoS</a:t>
            </a:r>
            <a:r>
              <a:rPr lang="en-US" altLang="zh-CN" sz="1100" dirty="0"/>
              <a:t> prediction</a:t>
            </a:r>
            <a:endParaRPr lang="zh-CN" altLang="en-US" sz="1100" dirty="0"/>
          </a:p>
        </p:txBody>
      </p:sp>
      <p:sp>
        <p:nvSpPr>
          <p:cNvPr id="48" name="TextBox 131"/>
          <p:cNvSpPr txBox="1"/>
          <p:nvPr/>
        </p:nvSpPr>
        <p:spPr>
          <a:xfrm>
            <a:off x="5359284" y="4731432"/>
            <a:ext cx="2372626" cy="307697"/>
          </a:xfrm>
          <a:prstGeom prst="rect">
            <a:avLst/>
          </a:prstGeom>
          <a:noFill/>
          <a:ln>
            <a:noFill/>
          </a:ln>
        </p:spPr>
        <p:txBody>
          <a:bodyPr wrap="square" lIns="91407" tIns="45703" rIns="91407" bIns="45703" rtlCol="0">
            <a:spAutoFit/>
          </a:bodyPr>
          <a:lstStyle/>
          <a:p>
            <a:pPr algn="ctr"/>
            <a:r>
              <a:rPr lang="en-US" altLang="zh-CN" sz="1400" b="1" dirty="0"/>
              <a:t>Inference</a:t>
            </a:r>
            <a:endParaRPr lang="zh-CN" altLang="en-US" sz="1400" b="1" dirty="0"/>
          </a:p>
        </p:txBody>
      </p:sp>
      <p:sp>
        <p:nvSpPr>
          <p:cNvPr id="49" name="TextBox 131"/>
          <p:cNvSpPr txBox="1"/>
          <p:nvPr/>
        </p:nvSpPr>
        <p:spPr>
          <a:xfrm>
            <a:off x="5800897" y="2334957"/>
            <a:ext cx="1720450" cy="430875"/>
          </a:xfrm>
          <a:prstGeom prst="rect">
            <a:avLst/>
          </a:prstGeom>
          <a:noFill/>
          <a:ln>
            <a:noFill/>
          </a:ln>
        </p:spPr>
        <p:txBody>
          <a:bodyPr wrap="square" lIns="91407" tIns="45703" rIns="91407" bIns="45703" rtlCol="0">
            <a:spAutoFit/>
          </a:bodyPr>
          <a:lstStyle/>
          <a:p>
            <a:pPr algn="ctr"/>
            <a:r>
              <a:rPr lang="en-US" altLang="zh-CN" sz="1100" dirty="0"/>
              <a:t>Reliable AI control for SLA guarantee</a:t>
            </a:r>
            <a:endParaRPr lang="zh-CN" altLang="en-US" sz="1100" dirty="0"/>
          </a:p>
        </p:txBody>
      </p:sp>
      <p:sp>
        <p:nvSpPr>
          <p:cNvPr id="50" name="矩形 49"/>
          <p:cNvSpPr/>
          <p:nvPr/>
        </p:nvSpPr>
        <p:spPr>
          <a:xfrm>
            <a:off x="8120969" y="4078207"/>
            <a:ext cx="3806158" cy="609492"/>
          </a:xfrm>
          <a:prstGeom prst="rect">
            <a:avLst/>
          </a:prstGeom>
          <a:ln w="3175" cap="rnd">
            <a:noFill/>
          </a:ln>
        </p:spPr>
        <p:txBody>
          <a:bodyPr wrap="square" lIns="91407" tIns="45703" rIns="91407" bIns="45703">
            <a:spAutoFit/>
          </a:bodyPr>
          <a:lstStyle/>
          <a:p>
            <a:pPr marL="0" lvl="1" indent="-285606" algn="just">
              <a:lnSpc>
                <a:spcPct val="125000"/>
              </a:lnSpc>
              <a:defRPr/>
            </a:pPr>
            <a:r>
              <a:rPr lang="en-US" altLang="zh-CN" sz="1400" kern="0" dirty="0"/>
              <a:t>Achieve </a:t>
            </a:r>
            <a:r>
              <a:rPr lang="en-US" altLang="zh-CN" sz="1400" b="1" kern="0" dirty="0">
                <a:solidFill>
                  <a:srgbClr val="C00000"/>
                </a:solidFill>
              </a:rPr>
              <a:t>millisecond-level</a:t>
            </a:r>
            <a:r>
              <a:rPr lang="en-US" altLang="zh-CN" sz="1400" b="1" kern="0" dirty="0"/>
              <a:t> </a:t>
            </a:r>
            <a:r>
              <a:rPr lang="en-US" altLang="zh-CN" sz="1400" kern="0" dirty="0"/>
              <a:t>QoS response based on generative ML algorithms</a:t>
            </a:r>
            <a:endParaRPr lang="en-US" altLang="zh-CN" sz="1400" kern="0" dirty="0">
              <a:latin typeface="Arial"/>
              <a:ea typeface="微软雅黑"/>
            </a:endParaRPr>
          </a:p>
        </p:txBody>
      </p:sp>
      <p:grpSp>
        <p:nvGrpSpPr>
          <p:cNvPr id="51" name="组合 553"/>
          <p:cNvGrpSpPr/>
          <p:nvPr/>
        </p:nvGrpSpPr>
        <p:grpSpPr>
          <a:xfrm>
            <a:off x="7700357" y="4967250"/>
            <a:ext cx="4280743" cy="873765"/>
            <a:chOff x="7307353" y="3424326"/>
            <a:chExt cx="4122503" cy="874016"/>
          </a:xfrm>
        </p:grpSpPr>
        <p:grpSp>
          <p:nvGrpSpPr>
            <p:cNvPr id="52" name="组合 77"/>
            <p:cNvGrpSpPr>
              <a:grpSpLocks noChangeAspect="1"/>
            </p:cNvGrpSpPr>
            <p:nvPr/>
          </p:nvGrpSpPr>
          <p:grpSpPr>
            <a:xfrm>
              <a:off x="7307353" y="3521443"/>
              <a:ext cx="408911" cy="439200"/>
              <a:chOff x="10602458" y="2960915"/>
              <a:chExt cx="428625" cy="460375"/>
            </a:xfrm>
            <a:solidFill>
              <a:srgbClr val="FFC000">
                <a:alpha val="80000"/>
              </a:srgbClr>
            </a:solidFill>
          </p:grpSpPr>
          <p:sp>
            <p:nvSpPr>
              <p:cNvPr id="54" name="Freeform 20"/>
              <p:cNvSpPr>
                <a:spLocks/>
              </p:cNvSpPr>
              <p:nvPr/>
            </p:nvSpPr>
            <p:spPr bwMode="auto">
              <a:xfrm>
                <a:off x="10694533" y="3227615"/>
                <a:ext cx="69850" cy="146050"/>
              </a:xfrm>
              <a:custGeom>
                <a:avLst/>
                <a:gdLst/>
                <a:ahLst/>
                <a:cxnLst>
                  <a:cxn ang="0">
                    <a:pos x="44" y="86"/>
                  </a:cxn>
                  <a:cxn ang="0">
                    <a:pos x="44" y="86"/>
                  </a:cxn>
                  <a:cxn ang="0">
                    <a:pos x="42" y="90"/>
                  </a:cxn>
                  <a:cxn ang="0">
                    <a:pos x="38" y="92"/>
                  </a:cxn>
                  <a:cxn ang="0">
                    <a:pos x="8" y="92"/>
                  </a:cxn>
                  <a:cxn ang="0">
                    <a:pos x="8" y="92"/>
                  </a:cxn>
                  <a:cxn ang="0">
                    <a:pos x="2" y="90"/>
                  </a:cxn>
                  <a:cxn ang="0">
                    <a:pos x="0" y="86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2"/>
                  </a:cxn>
                  <a:cxn ang="0">
                    <a:pos x="8" y="0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42" y="2"/>
                  </a:cxn>
                  <a:cxn ang="0">
                    <a:pos x="44" y="6"/>
                  </a:cxn>
                  <a:cxn ang="0">
                    <a:pos x="44" y="86"/>
                  </a:cxn>
                </a:cxnLst>
                <a:rect l="0" t="0" r="r" b="b"/>
                <a:pathLst>
                  <a:path w="44" h="92">
                    <a:moveTo>
                      <a:pt x="44" y="86"/>
                    </a:moveTo>
                    <a:lnTo>
                      <a:pt x="44" y="86"/>
                    </a:lnTo>
                    <a:lnTo>
                      <a:pt x="42" y="90"/>
                    </a:lnTo>
                    <a:lnTo>
                      <a:pt x="38" y="92"/>
                    </a:lnTo>
                    <a:lnTo>
                      <a:pt x="8" y="92"/>
                    </a:lnTo>
                    <a:lnTo>
                      <a:pt x="8" y="92"/>
                    </a:lnTo>
                    <a:lnTo>
                      <a:pt x="2" y="90"/>
                    </a:lnTo>
                    <a:lnTo>
                      <a:pt x="0" y="8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2" y="2"/>
                    </a:lnTo>
                    <a:lnTo>
                      <a:pt x="44" y="6"/>
                    </a:lnTo>
                    <a:lnTo>
                      <a:pt x="44" y="86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1218662"/>
                <a:endParaRPr lang="zh-CN" altLang="en-US" sz="1799" dirty="0">
                  <a:latin typeface="Arial"/>
                  <a:ea typeface="微软雅黑"/>
                </a:endParaRPr>
              </a:p>
            </p:txBody>
          </p:sp>
          <p:sp>
            <p:nvSpPr>
              <p:cNvPr id="55" name="Freeform 21"/>
              <p:cNvSpPr>
                <a:spLocks/>
              </p:cNvSpPr>
              <p:nvPr/>
            </p:nvSpPr>
            <p:spPr bwMode="auto">
              <a:xfrm>
                <a:off x="10783433" y="3183165"/>
                <a:ext cx="66675" cy="190500"/>
              </a:xfrm>
              <a:custGeom>
                <a:avLst/>
                <a:gdLst/>
                <a:ahLst/>
                <a:cxnLst>
                  <a:cxn ang="0">
                    <a:pos x="42" y="114"/>
                  </a:cxn>
                  <a:cxn ang="0">
                    <a:pos x="42" y="114"/>
                  </a:cxn>
                  <a:cxn ang="0">
                    <a:pos x="40" y="118"/>
                  </a:cxn>
                  <a:cxn ang="0">
                    <a:pos x="36" y="120"/>
                  </a:cxn>
                  <a:cxn ang="0">
                    <a:pos x="6" y="120"/>
                  </a:cxn>
                  <a:cxn ang="0">
                    <a:pos x="6" y="120"/>
                  </a:cxn>
                  <a:cxn ang="0">
                    <a:pos x="2" y="118"/>
                  </a:cxn>
                  <a:cxn ang="0">
                    <a:pos x="0" y="11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2"/>
                  </a:cxn>
                  <a:cxn ang="0">
                    <a:pos x="6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40" y="2"/>
                  </a:cxn>
                  <a:cxn ang="0">
                    <a:pos x="42" y="8"/>
                  </a:cxn>
                  <a:cxn ang="0">
                    <a:pos x="42" y="114"/>
                  </a:cxn>
                </a:cxnLst>
                <a:rect l="0" t="0" r="r" b="b"/>
                <a:pathLst>
                  <a:path w="42" h="120">
                    <a:moveTo>
                      <a:pt x="42" y="114"/>
                    </a:moveTo>
                    <a:lnTo>
                      <a:pt x="42" y="114"/>
                    </a:lnTo>
                    <a:lnTo>
                      <a:pt x="40" y="118"/>
                    </a:lnTo>
                    <a:lnTo>
                      <a:pt x="36" y="120"/>
                    </a:lnTo>
                    <a:lnTo>
                      <a:pt x="6" y="120"/>
                    </a:lnTo>
                    <a:lnTo>
                      <a:pt x="6" y="120"/>
                    </a:lnTo>
                    <a:lnTo>
                      <a:pt x="2" y="118"/>
                    </a:lnTo>
                    <a:lnTo>
                      <a:pt x="0" y="11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0" y="2"/>
                    </a:lnTo>
                    <a:lnTo>
                      <a:pt x="42" y="8"/>
                    </a:lnTo>
                    <a:lnTo>
                      <a:pt x="42" y="11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1218662"/>
                <a:endParaRPr lang="zh-CN" altLang="en-US" sz="1799" dirty="0">
                  <a:latin typeface="Arial"/>
                  <a:ea typeface="微软雅黑"/>
                </a:endParaRPr>
              </a:p>
            </p:txBody>
          </p:sp>
          <p:sp>
            <p:nvSpPr>
              <p:cNvPr id="56" name="Freeform 22"/>
              <p:cNvSpPr>
                <a:spLocks/>
              </p:cNvSpPr>
              <p:nvPr/>
            </p:nvSpPr>
            <p:spPr bwMode="auto">
              <a:xfrm>
                <a:off x="10961233" y="3224440"/>
                <a:ext cx="66675" cy="149225"/>
              </a:xfrm>
              <a:custGeom>
                <a:avLst/>
                <a:gdLst/>
                <a:ahLst/>
                <a:cxnLst>
                  <a:cxn ang="0">
                    <a:pos x="42" y="88"/>
                  </a:cxn>
                  <a:cxn ang="0">
                    <a:pos x="42" y="88"/>
                  </a:cxn>
                  <a:cxn ang="0">
                    <a:pos x="40" y="92"/>
                  </a:cxn>
                  <a:cxn ang="0">
                    <a:pos x="36" y="94"/>
                  </a:cxn>
                  <a:cxn ang="0">
                    <a:pos x="6" y="94"/>
                  </a:cxn>
                  <a:cxn ang="0">
                    <a:pos x="6" y="94"/>
                  </a:cxn>
                  <a:cxn ang="0">
                    <a:pos x="2" y="92"/>
                  </a:cxn>
                  <a:cxn ang="0">
                    <a:pos x="0" y="88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2"/>
                  </a:cxn>
                  <a:cxn ang="0">
                    <a:pos x="6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40" y="2"/>
                  </a:cxn>
                  <a:cxn ang="0">
                    <a:pos x="42" y="6"/>
                  </a:cxn>
                  <a:cxn ang="0">
                    <a:pos x="42" y="88"/>
                  </a:cxn>
                </a:cxnLst>
                <a:rect l="0" t="0" r="r" b="b"/>
                <a:pathLst>
                  <a:path w="42" h="94">
                    <a:moveTo>
                      <a:pt x="42" y="88"/>
                    </a:moveTo>
                    <a:lnTo>
                      <a:pt x="42" y="88"/>
                    </a:lnTo>
                    <a:lnTo>
                      <a:pt x="40" y="92"/>
                    </a:lnTo>
                    <a:lnTo>
                      <a:pt x="36" y="94"/>
                    </a:lnTo>
                    <a:lnTo>
                      <a:pt x="6" y="94"/>
                    </a:lnTo>
                    <a:lnTo>
                      <a:pt x="6" y="94"/>
                    </a:lnTo>
                    <a:lnTo>
                      <a:pt x="2" y="92"/>
                    </a:lnTo>
                    <a:lnTo>
                      <a:pt x="0" y="8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0" y="2"/>
                    </a:lnTo>
                    <a:lnTo>
                      <a:pt x="42" y="6"/>
                    </a:lnTo>
                    <a:lnTo>
                      <a:pt x="42" y="88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1218662"/>
                <a:endParaRPr lang="zh-CN" altLang="en-US" sz="1799" dirty="0">
                  <a:latin typeface="Arial"/>
                  <a:ea typeface="微软雅黑"/>
                </a:endParaRPr>
              </a:p>
            </p:txBody>
          </p:sp>
          <p:sp>
            <p:nvSpPr>
              <p:cNvPr id="57" name="Freeform 23"/>
              <p:cNvSpPr>
                <a:spLocks/>
              </p:cNvSpPr>
              <p:nvPr/>
            </p:nvSpPr>
            <p:spPr bwMode="auto">
              <a:xfrm>
                <a:off x="10869158" y="3113315"/>
                <a:ext cx="66675" cy="260350"/>
              </a:xfrm>
              <a:custGeom>
                <a:avLst/>
                <a:gdLst/>
                <a:ahLst/>
                <a:cxnLst>
                  <a:cxn ang="0">
                    <a:pos x="42" y="158"/>
                  </a:cxn>
                  <a:cxn ang="0">
                    <a:pos x="42" y="158"/>
                  </a:cxn>
                  <a:cxn ang="0">
                    <a:pos x="40" y="162"/>
                  </a:cxn>
                  <a:cxn ang="0">
                    <a:pos x="36" y="164"/>
                  </a:cxn>
                  <a:cxn ang="0">
                    <a:pos x="6" y="164"/>
                  </a:cxn>
                  <a:cxn ang="0">
                    <a:pos x="6" y="164"/>
                  </a:cxn>
                  <a:cxn ang="0">
                    <a:pos x="2" y="162"/>
                  </a:cxn>
                  <a:cxn ang="0">
                    <a:pos x="0" y="15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2"/>
                  </a:cxn>
                  <a:cxn ang="0">
                    <a:pos x="6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40" y="2"/>
                  </a:cxn>
                  <a:cxn ang="0">
                    <a:pos x="42" y="8"/>
                  </a:cxn>
                  <a:cxn ang="0">
                    <a:pos x="42" y="158"/>
                  </a:cxn>
                </a:cxnLst>
                <a:rect l="0" t="0" r="r" b="b"/>
                <a:pathLst>
                  <a:path w="42" h="164">
                    <a:moveTo>
                      <a:pt x="42" y="158"/>
                    </a:moveTo>
                    <a:lnTo>
                      <a:pt x="42" y="158"/>
                    </a:lnTo>
                    <a:lnTo>
                      <a:pt x="40" y="162"/>
                    </a:lnTo>
                    <a:lnTo>
                      <a:pt x="36" y="164"/>
                    </a:lnTo>
                    <a:lnTo>
                      <a:pt x="6" y="164"/>
                    </a:lnTo>
                    <a:lnTo>
                      <a:pt x="6" y="164"/>
                    </a:lnTo>
                    <a:lnTo>
                      <a:pt x="2" y="162"/>
                    </a:lnTo>
                    <a:lnTo>
                      <a:pt x="0" y="15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0" y="2"/>
                    </a:lnTo>
                    <a:lnTo>
                      <a:pt x="42" y="8"/>
                    </a:lnTo>
                    <a:lnTo>
                      <a:pt x="42" y="158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1218662"/>
                <a:endParaRPr lang="zh-CN" altLang="en-US" sz="1799" dirty="0">
                  <a:latin typeface="Arial"/>
                  <a:ea typeface="微软雅黑"/>
                </a:endParaRPr>
              </a:p>
            </p:txBody>
          </p:sp>
          <p:sp>
            <p:nvSpPr>
              <p:cNvPr id="58" name="Freeform 24"/>
              <p:cNvSpPr>
                <a:spLocks/>
              </p:cNvSpPr>
              <p:nvPr/>
            </p:nvSpPr>
            <p:spPr bwMode="auto">
              <a:xfrm>
                <a:off x="10602458" y="2992665"/>
                <a:ext cx="352425" cy="273050"/>
              </a:xfrm>
              <a:custGeom>
                <a:avLst/>
                <a:gdLst/>
                <a:ahLst/>
                <a:cxnLst>
                  <a:cxn ang="0">
                    <a:pos x="4" y="168"/>
                  </a:cxn>
                  <a:cxn ang="0">
                    <a:pos x="4" y="168"/>
                  </a:cxn>
                  <a:cxn ang="0">
                    <a:pos x="2" y="164"/>
                  </a:cxn>
                  <a:cxn ang="0">
                    <a:pos x="0" y="160"/>
                  </a:cxn>
                  <a:cxn ang="0">
                    <a:pos x="2" y="156"/>
                  </a:cxn>
                  <a:cxn ang="0">
                    <a:pos x="4" y="154"/>
                  </a:cxn>
                  <a:cxn ang="0">
                    <a:pos x="4" y="154"/>
                  </a:cxn>
                  <a:cxn ang="0">
                    <a:pos x="98" y="64"/>
                  </a:cxn>
                  <a:cxn ang="0">
                    <a:pos x="124" y="80"/>
                  </a:cxn>
                  <a:cxn ang="0">
                    <a:pos x="204" y="2"/>
                  </a:cxn>
                  <a:cxn ang="0">
                    <a:pos x="204" y="2"/>
                  </a:cxn>
                  <a:cxn ang="0">
                    <a:pos x="208" y="0"/>
                  </a:cxn>
                  <a:cxn ang="0">
                    <a:pos x="212" y="0"/>
                  </a:cxn>
                  <a:cxn ang="0">
                    <a:pos x="216" y="0"/>
                  </a:cxn>
                  <a:cxn ang="0">
                    <a:pos x="220" y="2"/>
                  </a:cxn>
                  <a:cxn ang="0">
                    <a:pos x="220" y="2"/>
                  </a:cxn>
                  <a:cxn ang="0">
                    <a:pos x="220" y="2"/>
                  </a:cxn>
                  <a:cxn ang="0">
                    <a:pos x="222" y="6"/>
                  </a:cxn>
                  <a:cxn ang="0">
                    <a:pos x="222" y="10"/>
                  </a:cxn>
                  <a:cxn ang="0">
                    <a:pos x="222" y="14"/>
                  </a:cxn>
                  <a:cxn ang="0">
                    <a:pos x="218" y="18"/>
                  </a:cxn>
                  <a:cxn ang="0">
                    <a:pos x="218" y="18"/>
                  </a:cxn>
                  <a:cxn ang="0">
                    <a:pos x="126" y="108"/>
                  </a:cxn>
                  <a:cxn ang="0">
                    <a:pos x="100" y="92"/>
                  </a:cxn>
                  <a:cxn ang="0">
                    <a:pos x="18" y="170"/>
                  </a:cxn>
                  <a:cxn ang="0">
                    <a:pos x="18" y="170"/>
                  </a:cxn>
                  <a:cxn ang="0">
                    <a:pos x="18" y="170"/>
                  </a:cxn>
                  <a:cxn ang="0">
                    <a:pos x="16" y="172"/>
                  </a:cxn>
                  <a:cxn ang="0">
                    <a:pos x="12" y="172"/>
                  </a:cxn>
                  <a:cxn ang="0">
                    <a:pos x="12" y="172"/>
                  </a:cxn>
                  <a:cxn ang="0">
                    <a:pos x="12" y="172"/>
                  </a:cxn>
                  <a:cxn ang="0">
                    <a:pos x="8" y="172"/>
                  </a:cxn>
                  <a:cxn ang="0">
                    <a:pos x="4" y="168"/>
                  </a:cxn>
                  <a:cxn ang="0">
                    <a:pos x="4" y="168"/>
                  </a:cxn>
                </a:cxnLst>
                <a:rect l="0" t="0" r="r" b="b"/>
                <a:pathLst>
                  <a:path w="222" h="172">
                    <a:moveTo>
                      <a:pt x="4" y="168"/>
                    </a:moveTo>
                    <a:lnTo>
                      <a:pt x="4" y="168"/>
                    </a:lnTo>
                    <a:lnTo>
                      <a:pt x="2" y="164"/>
                    </a:lnTo>
                    <a:lnTo>
                      <a:pt x="0" y="160"/>
                    </a:lnTo>
                    <a:lnTo>
                      <a:pt x="2" y="156"/>
                    </a:lnTo>
                    <a:lnTo>
                      <a:pt x="4" y="154"/>
                    </a:lnTo>
                    <a:lnTo>
                      <a:pt x="4" y="154"/>
                    </a:lnTo>
                    <a:lnTo>
                      <a:pt x="98" y="64"/>
                    </a:lnTo>
                    <a:lnTo>
                      <a:pt x="124" y="80"/>
                    </a:lnTo>
                    <a:lnTo>
                      <a:pt x="204" y="2"/>
                    </a:lnTo>
                    <a:lnTo>
                      <a:pt x="204" y="2"/>
                    </a:lnTo>
                    <a:lnTo>
                      <a:pt x="208" y="0"/>
                    </a:lnTo>
                    <a:lnTo>
                      <a:pt x="212" y="0"/>
                    </a:lnTo>
                    <a:lnTo>
                      <a:pt x="216" y="0"/>
                    </a:lnTo>
                    <a:lnTo>
                      <a:pt x="220" y="2"/>
                    </a:lnTo>
                    <a:lnTo>
                      <a:pt x="220" y="2"/>
                    </a:lnTo>
                    <a:lnTo>
                      <a:pt x="220" y="2"/>
                    </a:lnTo>
                    <a:lnTo>
                      <a:pt x="222" y="6"/>
                    </a:lnTo>
                    <a:lnTo>
                      <a:pt x="222" y="10"/>
                    </a:lnTo>
                    <a:lnTo>
                      <a:pt x="222" y="14"/>
                    </a:lnTo>
                    <a:lnTo>
                      <a:pt x="218" y="18"/>
                    </a:lnTo>
                    <a:lnTo>
                      <a:pt x="218" y="18"/>
                    </a:lnTo>
                    <a:lnTo>
                      <a:pt x="126" y="108"/>
                    </a:lnTo>
                    <a:lnTo>
                      <a:pt x="100" y="92"/>
                    </a:lnTo>
                    <a:lnTo>
                      <a:pt x="18" y="170"/>
                    </a:lnTo>
                    <a:lnTo>
                      <a:pt x="18" y="170"/>
                    </a:lnTo>
                    <a:lnTo>
                      <a:pt x="18" y="170"/>
                    </a:lnTo>
                    <a:lnTo>
                      <a:pt x="16" y="172"/>
                    </a:lnTo>
                    <a:lnTo>
                      <a:pt x="12" y="172"/>
                    </a:lnTo>
                    <a:lnTo>
                      <a:pt x="12" y="172"/>
                    </a:lnTo>
                    <a:lnTo>
                      <a:pt x="12" y="172"/>
                    </a:lnTo>
                    <a:lnTo>
                      <a:pt x="8" y="172"/>
                    </a:lnTo>
                    <a:lnTo>
                      <a:pt x="4" y="168"/>
                    </a:lnTo>
                    <a:lnTo>
                      <a:pt x="4" y="168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1218662"/>
                <a:endParaRPr lang="zh-CN" altLang="en-US" sz="1799" dirty="0">
                  <a:latin typeface="Arial"/>
                  <a:ea typeface="微软雅黑"/>
                </a:endParaRPr>
              </a:p>
            </p:txBody>
          </p:sp>
          <p:sp>
            <p:nvSpPr>
              <p:cNvPr id="59" name="Freeform 25"/>
              <p:cNvSpPr>
                <a:spLocks/>
              </p:cNvSpPr>
              <p:nvPr/>
            </p:nvSpPr>
            <p:spPr bwMode="auto">
              <a:xfrm>
                <a:off x="10856458" y="2960915"/>
                <a:ext cx="130175" cy="127000"/>
              </a:xfrm>
              <a:custGeom>
                <a:avLst/>
                <a:gdLst/>
                <a:ahLst/>
                <a:cxnLst>
                  <a:cxn ang="0">
                    <a:pos x="46" y="78"/>
                  </a:cxn>
                  <a:cxn ang="0">
                    <a:pos x="46" y="78"/>
                  </a:cxn>
                  <a:cxn ang="0">
                    <a:pos x="44" y="76"/>
                  </a:cxn>
                  <a:cxn ang="0">
                    <a:pos x="42" y="74"/>
                  </a:cxn>
                  <a:cxn ang="0">
                    <a:pos x="40" y="70"/>
                  </a:cxn>
                  <a:cxn ang="0">
                    <a:pos x="42" y="66"/>
                  </a:cxn>
                  <a:cxn ang="0">
                    <a:pos x="42" y="66"/>
                  </a:cxn>
                  <a:cxn ang="0">
                    <a:pos x="58" y="24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8" y="40"/>
                  </a:cxn>
                  <a:cxn ang="0">
                    <a:pos x="4" y="40"/>
                  </a:cxn>
                  <a:cxn ang="0">
                    <a:pos x="2" y="38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0"/>
                  </a:cxn>
                  <a:cxn ang="0">
                    <a:pos x="0" y="28"/>
                  </a:cxn>
                  <a:cxn ang="0">
                    <a:pos x="2" y="24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70" y="2"/>
                  </a:cxn>
                  <a:cxn ang="0">
                    <a:pos x="70" y="2"/>
                  </a:cxn>
                  <a:cxn ang="0">
                    <a:pos x="74" y="0"/>
                  </a:cxn>
                  <a:cxn ang="0">
                    <a:pos x="80" y="4"/>
                  </a:cxn>
                  <a:cxn ang="0">
                    <a:pos x="80" y="4"/>
                  </a:cxn>
                  <a:cxn ang="0">
                    <a:pos x="80" y="4"/>
                  </a:cxn>
                  <a:cxn ang="0">
                    <a:pos x="82" y="8"/>
                  </a:cxn>
                  <a:cxn ang="0">
                    <a:pos x="82" y="14"/>
                  </a:cxn>
                  <a:cxn ang="0">
                    <a:pos x="82" y="14"/>
                  </a:cxn>
                  <a:cxn ang="0">
                    <a:pos x="58" y="74"/>
                  </a:cxn>
                  <a:cxn ang="0">
                    <a:pos x="58" y="74"/>
                  </a:cxn>
                  <a:cxn ang="0">
                    <a:pos x="54" y="78"/>
                  </a:cxn>
                  <a:cxn ang="0">
                    <a:pos x="50" y="80"/>
                  </a:cxn>
                  <a:cxn ang="0">
                    <a:pos x="50" y="80"/>
                  </a:cxn>
                  <a:cxn ang="0">
                    <a:pos x="50" y="80"/>
                  </a:cxn>
                  <a:cxn ang="0">
                    <a:pos x="46" y="78"/>
                  </a:cxn>
                  <a:cxn ang="0">
                    <a:pos x="46" y="78"/>
                  </a:cxn>
                </a:cxnLst>
                <a:rect l="0" t="0" r="r" b="b"/>
                <a:pathLst>
                  <a:path w="82" h="80">
                    <a:moveTo>
                      <a:pt x="46" y="78"/>
                    </a:moveTo>
                    <a:lnTo>
                      <a:pt x="46" y="78"/>
                    </a:lnTo>
                    <a:lnTo>
                      <a:pt x="44" y="76"/>
                    </a:lnTo>
                    <a:lnTo>
                      <a:pt x="42" y="74"/>
                    </a:lnTo>
                    <a:lnTo>
                      <a:pt x="40" y="70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58" y="24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8" y="40"/>
                    </a:lnTo>
                    <a:lnTo>
                      <a:pt x="4" y="40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0" y="4"/>
                    </a:lnTo>
                    <a:lnTo>
                      <a:pt x="80" y="4"/>
                    </a:lnTo>
                    <a:lnTo>
                      <a:pt x="82" y="8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4" y="78"/>
                    </a:lnTo>
                    <a:lnTo>
                      <a:pt x="50" y="80"/>
                    </a:lnTo>
                    <a:lnTo>
                      <a:pt x="50" y="80"/>
                    </a:lnTo>
                    <a:lnTo>
                      <a:pt x="50" y="80"/>
                    </a:lnTo>
                    <a:lnTo>
                      <a:pt x="46" y="78"/>
                    </a:lnTo>
                    <a:lnTo>
                      <a:pt x="46" y="78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1218662"/>
                <a:endParaRPr lang="zh-CN" altLang="en-US" sz="1799" dirty="0">
                  <a:latin typeface="Arial"/>
                  <a:ea typeface="微软雅黑"/>
                </a:endParaRPr>
              </a:p>
            </p:txBody>
          </p:sp>
          <p:sp>
            <p:nvSpPr>
              <p:cNvPr id="60" name="Freeform 26"/>
              <p:cNvSpPr>
                <a:spLocks/>
              </p:cNvSpPr>
              <p:nvPr/>
            </p:nvSpPr>
            <p:spPr bwMode="auto">
              <a:xfrm>
                <a:off x="10691358" y="3389540"/>
                <a:ext cx="339725" cy="31750"/>
              </a:xfrm>
              <a:custGeom>
                <a:avLst/>
                <a:gdLst/>
                <a:ahLst/>
                <a:cxnLst>
                  <a:cxn ang="0">
                    <a:pos x="214" y="18"/>
                  </a:cxn>
                  <a:cxn ang="0">
                    <a:pos x="214" y="18"/>
                  </a:cxn>
                  <a:cxn ang="0">
                    <a:pos x="214" y="20"/>
                  </a:cxn>
                  <a:cxn ang="0">
                    <a:pos x="212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0" y="18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2"/>
                  </a:cxn>
                  <a:cxn ang="0">
                    <a:pos x="2" y="0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214" y="2"/>
                  </a:cxn>
                  <a:cxn ang="0">
                    <a:pos x="214" y="4"/>
                  </a:cxn>
                  <a:cxn ang="0">
                    <a:pos x="214" y="18"/>
                  </a:cxn>
                </a:cxnLst>
                <a:rect l="0" t="0" r="r" b="b"/>
                <a:pathLst>
                  <a:path w="214" h="20">
                    <a:moveTo>
                      <a:pt x="214" y="18"/>
                    </a:moveTo>
                    <a:lnTo>
                      <a:pt x="214" y="18"/>
                    </a:lnTo>
                    <a:lnTo>
                      <a:pt x="214" y="20"/>
                    </a:lnTo>
                    <a:lnTo>
                      <a:pt x="21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0" y="1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4" y="2"/>
                    </a:lnTo>
                    <a:lnTo>
                      <a:pt x="214" y="4"/>
                    </a:lnTo>
                    <a:lnTo>
                      <a:pt x="214" y="18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13" tIns="45707" rIns="91413" bIns="45707" numCol="1" anchor="t" anchorCtr="0" compatLnSpc="1">
                <a:prstTxWarp prst="textNoShape">
                  <a:avLst/>
                </a:prstTxWarp>
              </a:bodyPr>
              <a:lstStyle/>
              <a:p>
                <a:pPr defTabSz="1218662"/>
                <a:endParaRPr lang="zh-CN" altLang="en-US" sz="1799" dirty="0">
                  <a:latin typeface="Arial"/>
                  <a:ea typeface="微软雅黑"/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7755454" y="3424326"/>
              <a:ext cx="3674402" cy="874016"/>
            </a:xfrm>
            <a:prstGeom prst="rect">
              <a:avLst/>
            </a:prstGeom>
            <a:ln w="3175" cap="rnd">
              <a:noFill/>
            </a:ln>
          </p:spPr>
          <p:txBody>
            <a:bodyPr wrap="square">
              <a:spAutoFit/>
            </a:bodyPr>
            <a:lstStyle/>
            <a:p>
              <a:pPr marL="0" lvl="1" indent="-285606" algn="just">
                <a:lnSpc>
                  <a:spcPct val="125000"/>
                </a:lnSpc>
                <a:defRPr/>
              </a:pPr>
              <a:r>
                <a:rPr lang="en-US" altLang="zh-CN" sz="1400" kern="0" dirty="0"/>
                <a:t>Self-learning directly from historical traffic; Achieve automatic inference </a:t>
              </a:r>
              <a:r>
                <a:rPr lang="en-US" altLang="zh-CN" sz="1400" kern="0" dirty="0">
                  <a:solidFill>
                    <a:srgbClr val="C00000"/>
                  </a:solidFill>
                </a:rPr>
                <a:t>of </a:t>
              </a:r>
              <a:r>
                <a:rPr lang="en-US" altLang="zh-CN" sz="1400" b="1" kern="0" dirty="0">
                  <a:solidFill>
                    <a:srgbClr val="C00000"/>
                  </a:solidFill>
                  <a:latin typeface="Arial"/>
                  <a:ea typeface="微软雅黑"/>
                </a:rPr>
                <a:t>full probability distribution </a:t>
              </a:r>
              <a:r>
                <a:rPr lang="en-US" altLang="zh-CN" sz="1400" kern="0" dirty="0">
                  <a:ea typeface="微软雅黑"/>
                </a:rPr>
                <a:t>as opposed to point estimates.</a:t>
              </a:r>
              <a:endParaRPr lang="en-US" altLang="zh-CN" sz="1400" b="1" kern="0" dirty="0">
                <a:ea typeface="微软雅黑"/>
              </a:endParaRPr>
            </a:p>
          </p:txBody>
        </p:sp>
      </p:grpSp>
      <p:grpSp>
        <p:nvGrpSpPr>
          <p:cNvPr id="61" name="组合 563"/>
          <p:cNvGrpSpPr/>
          <p:nvPr/>
        </p:nvGrpSpPr>
        <p:grpSpPr>
          <a:xfrm>
            <a:off x="7607774" y="2577144"/>
            <a:ext cx="4319354" cy="1384995"/>
            <a:chOff x="7259780" y="5179047"/>
            <a:chExt cx="4320605" cy="1385391"/>
          </a:xfrm>
        </p:grpSpPr>
        <p:sp>
          <p:nvSpPr>
            <p:cNvPr id="62" name="矩形 61"/>
            <p:cNvSpPr/>
            <p:nvPr/>
          </p:nvSpPr>
          <p:spPr>
            <a:xfrm>
              <a:off x="7773123" y="5179047"/>
              <a:ext cx="3807262" cy="1385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zh-CN" sz="1400" kern="0" dirty="0"/>
                <a:t>Supports customizable QoS models (e.g., delay, jitter and loss); Enable real-time </a:t>
              </a:r>
              <a:r>
                <a:rPr lang="en-US" altLang="zh-CN" sz="1400" b="1" kern="0" dirty="0">
                  <a:solidFill>
                    <a:srgbClr val="C00000"/>
                  </a:solidFill>
                  <a:latin typeface="Arial"/>
                  <a:ea typeface="微软雅黑"/>
                </a:rPr>
                <a:t>SLA guarantees</a:t>
              </a:r>
              <a:r>
                <a:rPr lang="en-US" altLang="zh-CN" sz="1400" b="1" kern="0" dirty="0">
                  <a:latin typeface="Arial"/>
                  <a:ea typeface="微软雅黑"/>
                </a:rPr>
                <a:t> </a:t>
              </a:r>
              <a:r>
                <a:rPr lang="en-US" altLang="zh-CN" sz="1400" kern="0" dirty="0"/>
                <a:t>throughout the network, including  quasi-real time QoS monitoring and anomaly detection. What is anomaly detection and how might you do it?</a:t>
              </a:r>
              <a:endParaRPr lang="en-US" altLang="zh-CN" sz="1400" kern="0" dirty="0">
                <a:latin typeface="Arial"/>
                <a:ea typeface="微软雅黑"/>
              </a:endParaRPr>
            </a:p>
          </p:txBody>
        </p:sp>
        <p:sp>
          <p:nvSpPr>
            <p:cNvPr id="63" name="Freeform 14"/>
            <p:cNvSpPr>
              <a:spLocks noEditPoints="1"/>
            </p:cNvSpPr>
            <p:nvPr/>
          </p:nvSpPr>
          <p:spPr bwMode="auto">
            <a:xfrm>
              <a:off x="7259780" y="5253525"/>
              <a:ext cx="504056" cy="439200"/>
            </a:xfrm>
            <a:custGeom>
              <a:avLst/>
              <a:gdLst/>
              <a:ahLst/>
              <a:cxnLst>
                <a:cxn ang="0">
                  <a:pos x="398" y="176"/>
                </a:cxn>
                <a:cxn ang="0">
                  <a:pos x="174" y="400"/>
                </a:cxn>
                <a:cxn ang="0">
                  <a:pos x="154" y="176"/>
                </a:cxn>
                <a:cxn ang="0">
                  <a:pos x="422" y="200"/>
                </a:cxn>
                <a:cxn ang="0">
                  <a:pos x="442" y="424"/>
                </a:cxn>
                <a:cxn ang="0">
                  <a:pos x="210" y="442"/>
                </a:cxn>
                <a:cxn ang="0">
                  <a:pos x="386" y="418"/>
                </a:cxn>
                <a:cxn ang="0">
                  <a:pos x="416" y="380"/>
                </a:cxn>
                <a:cxn ang="0">
                  <a:pos x="352" y="18"/>
                </a:cxn>
                <a:cxn ang="0">
                  <a:pos x="446" y="110"/>
                </a:cxn>
                <a:cxn ang="0">
                  <a:pos x="524" y="134"/>
                </a:cxn>
                <a:cxn ang="0">
                  <a:pos x="580" y="208"/>
                </a:cxn>
                <a:cxn ang="0">
                  <a:pos x="572" y="310"/>
                </a:cxn>
                <a:cxn ang="0">
                  <a:pos x="502" y="264"/>
                </a:cxn>
                <a:cxn ang="0">
                  <a:pos x="472" y="226"/>
                </a:cxn>
                <a:cxn ang="0">
                  <a:pos x="454" y="198"/>
                </a:cxn>
                <a:cxn ang="0">
                  <a:pos x="416" y="176"/>
                </a:cxn>
                <a:cxn ang="0">
                  <a:pos x="392" y="140"/>
                </a:cxn>
                <a:cxn ang="0">
                  <a:pos x="152" y="144"/>
                </a:cxn>
                <a:cxn ang="0">
                  <a:pos x="136" y="380"/>
                </a:cxn>
                <a:cxn ang="0">
                  <a:pos x="50" y="370"/>
                </a:cxn>
                <a:cxn ang="0">
                  <a:pos x="0" y="274"/>
                </a:cxn>
                <a:cxn ang="0">
                  <a:pos x="76" y="164"/>
                </a:cxn>
                <a:cxn ang="0">
                  <a:pos x="124" y="82"/>
                </a:cxn>
                <a:cxn ang="0">
                  <a:pos x="210" y="12"/>
                </a:cxn>
                <a:cxn ang="0">
                  <a:pos x="464" y="244"/>
                </a:cxn>
                <a:cxn ang="0">
                  <a:pos x="484" y="468"/>
                </a:cxn>
                <a:cxn ang="0">
                  <a:pos x="252" y="486"/>
                </a:cxn>
                <a:cxn ang="0">
                  <a:pos x="428" y="462"/>
                </a:cxn>
                <a:cxn ang="0">
                  <a:pos x="460" y="424"/>
                </a:cxn>
                <a:cxn ang="0">
                  <a:pos x="182" y="306"/>
                </a:cxn>
                <a:cxn ang="0">
                  <a:pos x="200" y="244"/>
                </a:cxn>
                <a:cxn ang="0">
                  <a:pos x="250" y="256"/>
                </a:cxn>
                <a:cxn ang="0">
                  <a:pos x="272" y="248"/>
                </a:cxn>
                <a:cxn ang="0">
                  <a:pos x="278" y="300"/>
                </a:cxn>
                <a:cxn ang="0">
                  <a:pos x="250" y="300"/>
                </a:cxn>
                <a:cxn ang="0">
                  <a:pos x="250" y="284"/>
                </a:cxn>
                <a:cxn ang="0">
                  <a:pos x="268" y="292"/>
                </a:cxn>
                <a:cxn ang="0">
                  <a:pos x="268" y="264"/>
                </a:cxn>
                <a:cxn ang="0">
                  <a:pos x="250" y="268"/>
                </a:cxn>
                <a:cxn ang="0">
                  <a:pos x="304" y="252"/>
                </a:cxn>
                <a:cxn ang="0">
                  <a:pos x="330" y="254"/>
                </a:cxn>
                <a:cxn ang="0">
                  <a:pos x="330" y="300"/>
                </a:cxn>
                <a:cxn ang="0">
                  <a:pos x="302" y="328"/>
                </a:cxn>
                <a:cxn ang="0">
                  <a:pos x="306" y="290"/>
                </a:cxn>
                <a:cxn ang="0">
                  <a:pos x="320" y="292"/>
                </a:cxn>
                <a:cxn ang="0">
                  <a:pos x="318" y="260"/>
                </a:cxn>
                <a:cxn ang="0">
                  <a:pos x="302" y="276"/>
                </a:cxn>
                <a:cxn ang="0">
                  <a:pos x="358" y="296"/>
                </a:cxn>
                <a:cxn ang="0">
                  <a:pos x="370" y="290"/>
                </a:cxn>
                <a:cxn ang="0">
                  <a:pos x="346" y="278"/>
                </a:cxn>
                <a:cxn ang="0">
                  <a:pos x="352" y="248"/>
                </a:cxn>
                <a:cxn ang="0">
                  <a:pos x="382" y="262"/>
                </a:cxn>
                <a:cxn ang="0">
                  <a:pos x="354" y="260"/>
                </a:cxn>
                <a:cxn ang="0">
                  <a:pos x="374" y="274"/>
                </a:cxn>
                <a:cxn ang="0">
                  <a:pos x="378" y="302"/>
                </a:cxn>
                <a:cxn ang="0">
                  <a:pos x="346" y="304"/>
                </a:cxn>
              </a:cxnLst>
              <a:rect l="0" t="0" r="r" b="b"/>
              <a:pathLst>
                <a:path w="586" h="488">
                  <a:moveTo>
                    <a:pt x="174" y="154"/>
                  </a:moveTo>
                  <a:lnTo>
                    <a:pt x="378" y="154"/>
                  </a:lnTo>
                  <a:lnTo>
                    <a:pt x="378" y="154"/>
                  </a:lnTo>
                  <a:lnTo>
                    <a:pt x="386" y="156"/>
                  </a:lnTo>
                  <a:lnTo>
                    <a:pt x="392" y="160"/>
                  </a:lnTo>
                  <a:lnTo>
                    <a:pt x="396" y="168"/>
                  </a:lnTo>
                  <a:lnTo>
                    <a:pt x="398" y="176"/>
                  </a:lnTo>
                  <a:lnTo>
                    <a:pt x="398" y="380"/>
                  </a:lnTo>
                  <a:lnTo>
                    <a:pt x="398" y="380"/>
                  </a:lnTo>
                  <a:lnTo>
                    <a:pt x="396" y="388"/>
                  </a:lnTo>
                  <a:lnTo>
                    <a:pt x="392" y="394"/>
                  </a:lnTo>
                  <a:lnTo>
                    <a:pt x="386" y="398"/>
                  </a:lnTo>
                  <a:lnTo>
                    <a:pt x="378" y="400"/>
                  </a:lnTo>
                  <a:lnTo>
                    <a:pt x="174" y="400"/>
                  </a:lnTo>
                  <a:lnTo>
                    <a:pt x="174" y="400"/>
                  </a:lnTo>
                  <a:lnTo>
                    <a:pt x="166" y="398"/>
                  </a:lnTo>
                  <a:lnTo>
                    <a:pt x="160" y="394"/>
                  </a:lnTo>
                  <a:lnTo>
                    <a:pt x="156" y="388"/>
                  </a:lnTo>
                  <a:lnTo>
                    <a:pt x="154" y="380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6" y="168"/>
                  </a:lnTo>
                  <a:lnTo>
                    <a:pt x="160" y="160"/>
                  </a:lnTo>
                  <a:lnTo>
                    <a:pt x="166" y="156"/>
                  </a:lnTo>
                  <a:lnTo>
                    <a:pt x="174" y="154"/>
                  </a:lnTo>
                  <a:lnTo>
                    <a:pt x="174" y="154"/>
                  </a:lnTo>
                  <a:close/>
                  <a:moveTo>
                    <a:pt x="416" y="200"/>
                  </a:moveTo>
                  <a:lnTo>
                    <a:pt x="422" y="200"/>
                  </a:lnTo>
                  <a:lnTo>
                    <a:pt x="422" y="200"/>
                  </a:lnTo>
                  <a:lnTo>
                    <a:pt x="430" y="200"/>
                  </a:lnTo>
                  <a:lnTo>
                    <a:pt x="436" y="206"/>
                  </a:lnTo>
                  <a:lnTo>
                    <a:pt x="440" y="212"/>
                  </a:lnTo>
                  <a:lnTo>
                    <a:pt x="442" y="220"/>
                  </a:lnTo>
                  <a:lnTo>
                    <a:pt x="442" y="424"/>
                  </a:lnTo>
                  <a:lnTo>
                    <a:pt x="442" y="424"/>
                  </a:lnTo>
                  <a:lnTo>
                    <a:pt x="440" y="432"/>
                  </a:lnTo>
                  <a:lnTo>
                    <a:pt x="436" y="438"/>
                  </a:lnTo>
                  <a:lnTo>
                    <a:pt x="430" y="442"/>
                  </a:lnTo>
                  <a:lnTo>
                    <a:pt x="422" y="444"/>
                  </a:lnTo>
                  <a:lnTo>
                    <a:pt x="218" y="444"/>
                  </a:lnTo>
                  <a:lnTo>
                    <a:pt x="218" y="444"/>
                  </a:lnTo>
                  <a:lnTo>
                    <a:pt x="210" y="442"/>
                  </a:lnTo>
                  <a:lnTo>
                    <a:pt x="202" y="438"/>
                  </a:lnTo>
                  <a:lnTo>
                    <a:pt x="198" y="432"/>
                  </a:lnTo>
                  <a:lnTo>
                    <a:pt x="196" y="424"/>
                  </a:lnTo>
                  <a:lnTo>
                    <a:pt x="196" y="418"/>
                  </a:lnTo>
                  <a:lnTo>
                    <a:pt x="378" y="418"/>
                  </a:lnTo>
                  <a:lnTo>
                    <a:pt x="378" y="418"/>
                  </a:lnTo>
                  <a:lnTo>
                    <a:pt x="386" y="418"/>
                  </a:lnTo>
                  <a:lnTo>
                    <a:pt x="392" y="414"/>
                  </a:lnTo>
                  <a:lnTo>
                    <a:pt x="400" y="412"/>
                  </a:lnTo>
                  <a:lnTo>
                    <a:pt x="406" y="406"/>
                  </a:lnTo>
                  <a:lnTo>
                    <a:pt x="410" y="400"/>
                  </a:lnTo>
                  <a:lnTo>
                    <a:pt x="414" y="394"/>
                  </a:lnTo>
                  <a:lnTo>
                    <a:pt x="416" y="388"/>
                  </a:lnTo>
                  <a:lnTo>
                    <a:pt x="416" y="380"/>
                  </a:lnTo>
                  <a:lnTo>
                    <a:pt x="416" y="200"/>
                  </a:lnTo>
                  <a:lnTo>
                    <a:pt x="416" y="200"/>
                  </a:lnTo>
                  <a:close/>
                  <a:moveTo>
                    <a:pt x="274" y="0"/>
                  </a:moveTo>
                  <a:lnTo>
                    <a:pt x="274" y="0"/>
                  </a:lnTo>
                  <a:lnTo>
                    <a:pt x="302" y="2"/>
                  </a:lnTo>
                  <a:lnTo>
                    <a:pt x="328" y="8"/>
                  </a:lnTo>
                  <a:lnTo>
                    <a:pt x="352" y="18"/>
                  </a:lnTo>
                  <a:lnTo>
                    <a:pt x="376" y="30"/>
                  </a:lnTo>
                  <a:lnTo>
                    <a:pt x="396" y="46"/>
                  </a:lnTo>
                  <a:lnTo>
                    <a:pt x="414" y="66"/>
                  </a:lnTo>
                  <a:lnTo>
                    <a:pt x="428" y="88"/>
                  </a:lnTo>
                  <a:lnTo>
                    <a:pt x="440" y="110"/>
                  </a:lnTo>
                  <a:lnTo>
                    <a:pt x="440" y="110"/>
                  </a:lnTo>
                  <a:lnTo>
                    <a:pt x="446" y="110"/>
                  </a:lnTo>
                  <a:lnTo>
                    <a:pt x="446" y="110"/>
                  </a:lnTo>
                  <a:lnTo>
                    <a:pt x="462" y="112"/>
                  </a:lnTo>
                  <a:lnTo>
                    <a:pt x="474" y="114"/>
                  </a:lnTo>
                  <a:lnTo>
                    <a:pt x="488" y="116"/>
                  </a:lnTo>
                  <a:lnTo>
                    <a:pt x="502" y="122"/>
                  </a:lnTo>
                  <a:lnTo>
                    <a:pt x="514" y="128"/>
                  </a:lnTo>
                  <a:lnTo>
                    <a:pt x="524" y="134"/>
                  </a:lnTo>
                  <a:lnTo>
                    <a:pt x="536" y="142"/>
                  </a:lnTo>
                  <a:lnTo>
                    <a:pt x="546" y="152"/>
                  </a:lnTo>
                  <a:lnTo>
                    <a:pt x="554" y="162"/>
                  </a:lnTo>
                  <a:lnTo>
                    <a:pt x="562" y="172"/>
                  </a:lnTo>
                  <a:lnTo>
                    <a:pt x="570" y="184"/>
                  </a:lnTo>
                  <a:lnTo>
                    <a:pt x="576" y="196"/>
                  </a:lnTo>
                  <a:lnTo>
                    <a:pt x="580" y="208"/>
                  </a:lnTo>
                  <a:lnTo>
                    <a:pt x="584" y="222"/>
                  </a:lnTo>
                  <a:lnTo>
                    <a:pt x="586" y="236"/>
                  </a:lnTo>
                  <a:lnTo>
                    <a:pt x="586" y="250"/>
                  </a:lnTo>
                  <a:lnTo>
                    <a:pt x="586" y="250"/>
                  </a:lnTo>
                  <a:lnTo>
                    <a:pt x="584" y="272"/>
                  </a:lnTo>
                  <a:lnTo>
                    <a:pt x="580" y="292"/>
                  </a:lnTo>
                  <a:lnTo>
                    <a:pt x="572" y="310"/>
                  </a:lnTo>
                  <a:lnTo>
                    <a:pt x="562" y="328"/>
                  </a:lnTo>
                  <a:lnTo>
                    <a:pt x="550" y="342"/>
                  </a:lnTo>
                  <a:lnTo>
                    <a:pt x="536" y="356"/>
                  </a:lnTo>
                  <a:lnTo>
                    <a:pt x="520" y="368"/>
                  </a:lnTo>
                  <a:lnTo>
                    <a:pt x="502" y="378"/>
                  </a:lnTo>
                  <a:lnTo>
                    <a:pt x="502" y="264"/>
                  </a:lnTo>
                  <a:lnTo>
                    <a:pt x="502" y="264"/>
                  </a:lnTo>
                  <a:lnTo>
                    <a:pt x="502" y="256"/>
                  </a:lnTo>
                  <a:lnTo>
                    <a:pt x="500" y="250"/>
                  </a:lnTo>
                  <a:lnTo>
                    <a:pt x="496" y="242"/>
                  </a:lnTo>
                  <a:lnTo>
                    <a:pt x="492" y="236"/>
                  </a:lnTo>
                  <a:lnTo>
                    <a:pt x="486" y="232"/>
                  </a:lnTo>
                  <a:lnTo>
                    <a:pt x="480" y="228"/>
                  </a:lnTo>
                  <a:lnTo>
                    <a:pt x="472" y="226"/>
                  </a:lnTo>
                  <a:lnTo>
                    <a:pt x="464" y="226"/>
                  </a:lnTo>
                  <a:lnTo>
                    <a:pt x="460" y="226"/>
                  </a:lnTo>
                  <a:lnTo>
                    <a:pt x="460" y="220"/>
                  </a:lnTo>
                  <a:lnTo>
                    <a:pt x="460" y="220"/>
                  </a:lnTo>
                  <a:lnTo>
                    <a:pt x="458" y="212"/>
                  </a:lnTo>
                  <a:lnTo>
                    <a:pt x="456" y="204"/>
                  </a:lnTo>
                  <a:lnTo>
                    <a:pt x="454" y="198"/>
                  </a:lnTo>
                  <a:lnTo>
                    <a:pt x="448" y="192"/>
                  </a:lnTo>
                  <a:lnTo>
                    <a:pt x="442" y="188"/>
                  </a:lnTo>
                  <a:lnTo>
                    <a:pt x="436" y="184"/>
                  </a:lnTo>
                  <a:lnTo>
                    <a:pt x="428" y="182"/>
                  </a:lnTo>
                  <a:lnTo>
                    <a:pt x="422" y="182"/>
                  </a:lnTo>
                  <a:lnTo>
                    <a:pt x="416" y="182"/>
                  </a:lnTo>
                  <a:lnTo>
                    <a:pt x="416" y="176"/>
                  </a:lnTo>
                  <a:lnTo>
                    <a:pt x="416" y="176"/>
                  </a:lnTo>
                  <a:lnTo>
                    <a:pt x="416" y="168"/>
                  </a:lnTo>
                  <a:lnTo>
                    <a:pt x="414" y="160"/>
                  </a:lnTo>
                  <a:lnTo>
                    <a:pt x="410" y="154"/>
                  </a:lnTo>
                  <a:lnTo>
                    <a:pt x="406" y="148"/>
                  </a:lnTo>
                  <a:lnTo>
                    <a:pt x="400" y="144"/>
                  </a:lnTo>
                  <a:lnTo>
                    <a:pt x="392" y="140"/>
                  </a:lnTo>
                  <a:lnTo>
                    <a:pt x="386" y="138"/>
                  </a:lnTo>
                  <a:lnTo>
                    <a:pt x="378" y="136"/>
                  </a:lnTo>
                  <a:lnTo>
                    <a:pt x="174" y="136"/>
                  </a:lnTo>
                  <a:lnTo>
                    <a:pt x="174" y="136"/>
                  </a:lnTo>
                  <a:lnTo>
                    <a:pt x="166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6" y="148"/>
                  </a:lnTo>
                  <a:lnTo>
                    <a:pt x="142" y="154"/>
                  </a:lnTo>
                  <a:lnTo>
                    <a:pt x="138" y="160"/>
                  </a:lnTo>
                  <a:lnTo>
                    <a:pt x="136" y="168"/>
                  </a:lnTo>
                  <a:lnTo>
                    <a:pt x="136" y="176"/>
                  </a:lnTo>
                  <a:lnTo>
                    <a:pt x="136" y="380"/>
                  </a:lnTo>
                  <a:lnTo>
                    <a:pt x="136" y="380"/>
                  </a:lnTo>
                  <a:lnTo>
                    <a:pt x="136" y="390"/>
                  </a:lnTo>
                  <a:lnTo>
                    <a:pt x="116" y="390"/>
                  </a:lnTo>
                  <a:lnTo>
                    <a:pt x="116" y="390"/>
                  </a:lnTo>
                  <a:lnTo>
                    <a:pt x="104" y="388"/>
                  </a:lnTo>
                  <a:lnTo>
                    <a:pt x="92" y="388"/>
                  </a:lnTo>
                  <a:lnTo>
                    <a:pt x="70" y="380"/>
                  </a:lnTo>
                  <a:lnTo>
                    <a:pt x="50" y="370"/>
                  </a:lnTo>
                  <a:lnTo>
                    <a:pt x="34" y="356"/>
                  </a:lnTo>
                  <a:lnTo>
                    <a:pt x="20" y="338"/>
                  </a:lnTo>
                  <a:lnTo>
                    <a:pt x="8" y="318"/>
                  </a:lnTo>
                  <a:lnTo>
                    <a:pt x="2" y="296"/>
                  </a:lnTo>
                  <a:lnTo>
                    <a:pt x="0" y="28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2" y="252"/>
                  </a:lnTo>
                  <a:lnTo>
                    <a:pt x="6" y="232"/>
                  </a:lnTo>
                  <a:lnTo>
                    <a:pt x="16" y="214"/>
                  </a:lnTo>
                  <a:lnTo>
                    <a:pt x="28" y="198"/>
                  </a:lnTo>
                  <a:lnTo>
                    <a:pt x="42" y="184"/>
                  </a:lnTo>
                  <a:lnTo>
                    <a:pt x="58" y="172"/>
                  </a:lnTo>
                  <a:lnTo>
                    <a:pt x="76" y="164"/>
                  </a:lnTo>
                  <a:lnTo>
                    <a:pt x="96" y="158"/>
                  </a:lnTo>
                  <a:lnTo>
                    <a:pt x="96" y="158"/>
                  </a:lnTo>
                  <a:lnTo>
                    <a:pt x="100" y="142"/>
                  </a:lnTo>
                  <a:lnTo>
                    <a:pt x="104" y="126"/>
                  </a:lnTo>
                  <a:lnTo>
                    <a:pt x="108" y="110"/>
                  </a:lnTo>
                  <a:lnTo>
                    <a:pt x="116" y="96"/>
                  </a:lnTo>
                  <a:lnTo>
                    <a:pt x="124" y="82"/>
                  </a:lnTo>
                  <a:lnTo>
                    <a:pt x="132" y="68"/>
                  </a:lnTo>
                  <a:lnTo>
                    <a:pt x="144" y="56"/>
                  </a:lnTo>
                  <a:lnTo>
                    <a:pt x="154" y="46"/>
                  </a:lnTo>
                  <a:lnTo>
                    <a:pt x="166" y="36"/>
                  </a:lnTo>
                  <a:lnTo>
                    <a:pt x="180" y="26"/>
                  </a:lnTo>
                  <a:lnTo>
                    <a:pt x="194" y="18"/>
                  </a:lnTo>
                  <a:lnTo>
                    <a:pt x="210" y="12"/>
                  </a:lnTo>
                  <a:lnTo>
                    <a:pt x="224" y="6"/>
                  </a:lnTo>
                  <a:lnTo>
                    <a:pt x="240" y="2"/>
                  </a:lnTo>
                  <a:lnTo>
                    <a:pt x="258" y="0"/>
                  </a:lnTo>
                  <a:lnTo>
                    <a:pt x="274" y="0"/>
                  </a:lnTo>
                  <a:lnTo>
                    <a:pt x="274" y="0"/>
                  </a:lnTo>
                  <a:close/>
                  <a:moveTo>
                    <a:pt x="460" y="244"/>
                  </a:moveTo>
                  <a:lnTo>
                    <a:pt x="464" y="244"/>
                  </a:lnTo>
                  <a:lnTo>
                    <a:pt x="464" y="244"/>
                  </a:lnTo>
                  <a:lnTo>
                    <a:pt x="472" y="246"/>
                  </a:lnTo>
                  <a:lnTo>
                    <a:pt x="478" y="250"/>
                  </a:lnTo>
                  <a:lnTo>
                    <a:pt x="484" y="256"/>
                  </a:lnTo>
                  <a:lnTo>
                    <a:pt x="484" y="264"/>
                  </a:lnTo>
                  <a:lnTo>
                    <a:pt x="484" y="468"/>
                  </a:lnTo>
                  <a:lnTo>
                    <a:pt x="484" y="468"/>
                  </a:lnTo>
                  <a:lnTo>
                    <a:pt x="484" y="476"/>
                  </a:lnTo>
                  <a:lnTo>
                    <a:pt x="478" y="482"/>
                  </a:lnTo>
                  <a:lnTo>
                    <a:pt x="472" y="486"/>
                  </a:lnTo>
                  <a:lnTo>
                    <a:pt x="464" y="488"/>
                  </a:lnTo>
                  <a:lnTo>
                    <a:pt x="260" y="488"/>
                  </a:lnTo>
                  <a:lnTo>
                    <a:pt x="260" y="488"/>
                  </a:lnTo>
                  <a:lnTo>
                    <a:pt x="252" y="486"/>
                  </a:lnTo>
                  <a:lnTo>
                    <a:pt x="246" y="482"/>
                  </a:lnTo>
                  <a:lnTo>
                    <a:pt x="242" y="476"/>
                  </a:lnTo>
                  <a:lnTo>
                    <a:pt x="240" y="468"/>
                  </a:lnTo>
                  <a:lnTo>
                    <a:pt x="240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8" y="462"/>
                  </a:lnTo>
                  <a:lnTo>
                    <a:pt x="436" y="460"/>
                  </a:lnTo>
                  <a:lnTo>
                    <a:pt x="442" y="456"/>
                  </a:lnTo>
                  <a:lnTo>
                    <a:pt x="448" y="450"/>
                  </a:lnTo>
                  <a:lnTo>
                    <a:pt x="454" y="446"/>
                  </a:lnTo>
                  <a:lnTo>
                    <a:pt x="456" y="438"/>
                  </a:lnTo>
                  <a:lnTo>
                    <a:pt x="458" y="432"/>
                  </a:lnTo>
                  <a:lnTo>
                    <a:pt x="460" y="424"/>
                  </a:lnTo>
                  <a:lnTo>
                    <a:pt x="460" y="244"/>
                  </a:lnTo>
                  <a:lnTo>
                    <a:pt x="460" y="244"/>
                  </a:lnTo>
                  <a:close/>
                  <a:moveTo>
                    <a:pt x="234" y="306"/>
                  </a:moveTo>
                  <a:lnTo>
                    <a:pt x="220" y="306"/>
                  </a:lnTo>
                  <a:lnTo>
                    <a:pt x="214" y="288"/>
                  </a:lnTo>
                  <a:lnTo>
                    <a:pt x="188" y="288"/>
                  </a:lnTo>
                  <a:lnTo>
                    <a:pt x="182" y="306"/>
                  </a:lnTo>
                  <a:lnTo>
                    <a:pt x="168" y="306"/>
                  </a:lnTo>
                  <a:lnTo>
                    <a:pt x="194" y="226"/>
                  </a:lnTo>
                  <a:lnTo>
                    <a:pt x="208" y="226"/>
                  </a:lnTo>
                  <a:lnTo>
                    <a:pt x="234" y="306"/>
                  </a:lnTo>
                  <a:lnTo>
                    <a:pt x="234" y="306"/>
                  </a:lnTo>
                  <a:close/>
                  <a:moveTo>
                    <a:pt x="210" y="274"/>
                  </a:moveTo>
                  <a:lnTo>
                    <a:pt x="200" y="244"/>
                  </a:lnTo>
                  <a:lnTo>
                    <a:pt x="192" y="274"/>
                  </a:lnTo>
                  <a:lnTo>
                    <a:pt x="210" y="274"/>
                  </a:lnTo>
                  <a:lnTo>
                    <a:pt x="210" y="274"/>
                  </a:lnTo>
                  <a:close/>
                  <a:moveTo>
                    <a:pt x="238" y="248"/>
                  </a:moveTo>
                  <a:lnTo>
                    <a:pt x="250" y="248"/>
                  </a:lnTo>
                  <a:lnTo>
                    <a:pt x="250" y="256"/>
                  </a:lnTo>
                  <a:lnTo>
                    <a:pt x="250" y="256"/>
                  </a:lnTo>
                  <a:lnTo>
                    <a:pt x="252" y="252"/>
                  </a:lnTo>
                  <a:lnTo>
                    <a:pt x="256" y="250"/>
                  </a:lnTo>
                  <a:lnTo>
                    <a:pt x="256" y="250"/>
                  </a:lnTo>
                  <a:lnTo>
                    <a:pt x="260" y="248"/>
                  </a:lnTo>
                  <a:lnTo>
                    <a:pt x="264" y="248"/>
                  </a:lnTo>
                  <a:lnTo>
                    <a:pt x="264" y="248"/>
                  </a:lnTo>
                  <a:lnTo>
                    <a:pt x="272" y="248"/>
                  </a:lnTo>
                  <a:lnTo>
                    <a:pt x="278" y="254"/>
                  </a:lnTo>
                  <a:lnTo>
                    <a:pt x="278" y="254"/>
                  </a:lnTo>
                  <a:lnTo>
                    <a:pt x="282" y="264"/>
                  </a:lnTo>
                  <a:lnTo>
                    <a:pt x="284" y="276"/>
                  </a:lnTo>
                  <a:lnTo>
                    <a:pt x="284" y="276"/>
                  </a:lnTo>
                  <a:lnTo>
                    <a:pt x="282" y="290"/>
                  </a:lnTo>
                  <a:lnTo>
                    <a:pt x="278" y="300"/>
                  </a:lnTo>
                  <a:lnTo>
                    <a:pt x="278" y="300"/>
                  </a:lnTo>
                  <a:lnTo>
                    <a:pt x="272" y="306"/>
                  </a:lnTo>
                  <a:lnTo>
                    <a:pt x="264" y="308"/>
                  </a:lnTo>
                  <a:lnTo>
                    <a:pt x="264" y="308"/>
                  </a:lnTo>
                  <a:lnTo>
                    <a:pt x="256" y="306"/>
                  </a:lnTo>
                  <a:lnTo>
                    <a:pt x="256" y="306"/>
                  </a:lnTo>
                  <a:lnTo>
                    <a:pt x="250" y="300"/>
                  </a:lnTo>
                  <a:lnTo>
                    <a:pt x="250" y="328"/>
                  </a:lnTo>
                  <a:lnTo>
                    <a:pt x="238" y="328"/>
                  </a:lnTo>
                  <a:lnTo>
                    <a:pt x="238" y="248"/>
                  </a:lnTo>
                  <a:lnTo>
                    <a:pt x="238" y="248"/>
                  </a:lnTo>
                  <a:close/>
                  <a:moveTo>
                    <a:pt x="250" y="276"/>
                  </a:moveTo>
                  <a:lnTo>
                    <a:pt x="250" y="276"/>
                  </a:lnTo>
                  <a:lnTo>
                    <a:pt x="250" y="284"/>
                  </a:lnTo>
                  <a:lnTo>
                    <a:pt x="254" y="290"/>
                  </a:lnTo>
                  <a:lnTo>
                    <a:pt x="254" y="290"/>
                  </a:lnTo>
                  <a:lnTo>
                    <a:pt x="256" y="294"/>
                  </a:lnTo>
                  <a:lnTo>
                    <a:pt x="260" y="296"/>
                  </a:lnTo>
                  <a:lnTo>
                    <a:pt x="260" y="296"/>
                  </a:lnTo>
                  <a:lnTo>
                    <a:pt x="264" y="294"/>
                  </a:lnTo>
                  <a:lnTo>
                    <a:pt x="268" y="292"/>
                  </a:lnTo>
                  <a:lnTo>
                    <a:pt x="268" y="292"/>
                  </a:lnTo>
                  <a:lnTo>
                    <a:pt x="270" y="286"/>
                  </a:lnTo>
                  <a:lnTo>
                    <a:pt x="272" y="278"/>
                  </a:lnTo>
                  <a:lnTo>
                    <a:pt x="272" y="278"/>
                  </a:lnTo>
                  <a:lnTo>
                    <a:pt x="270" y="270"/>
                  </a:lnTo>
                  <a:lnTo>
                    <a:pt x="268" y="264"/>
                  </a:lnTo>
                  <a:lnTo>
                    <a:pt x="268" y="264"/>
                  </a:lnTo>
                  <a:lnTo>
                    <a:pt x="264" y="260"/>
                  </a:lnTo>
                  <a:lnTo>
                    <a:pt x="260" y="260"/>
                  </a:lnTo>
                  <a:lnTo>
                    <a:pt x="260" y="260"/>
                  </a:lnTo>
                  <a:lnTo>
                    <a:pt x="256" y="260"/>
                  </a:lnTo>
                  <a:lnTo>
                    <a:pt x="254" y="264"/>
                  </a:lnTo>
                  <a:lnTo>
                    <a:pt x="254" y="264"/>
                  </a:lnTo>
                  <a:lnTo>
                    <a:pt x="250" y="268"/>
                  </a:lnTo>
                  <a:lnTo>
                    <a:pt x="250" y="276"/>
                  </a:lnTo>
                  <a:lnTo>
                    <a:pt x="250" y="276"/>
                  </a:lnTo>
                  <a:close/>
                  <a:moveTo>
                    <a:pt x="290" y="248"/>
                  </a:moveTo>
                  <a:lnTo>
                    <a:pt x="302" y="248"/>
                  </a:lnTo>
                  <a:lnTo>
                    <a:pt x="302" y="256"/>
                  </a:lnTo>
                  <a:lnTo>
                    <a:pt x="302" y="256"/>
                  </a:lnTo>
                  <a:lnTo>
                    <a:pt x="304" y="252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12" y="248"/>
                  </a:lnTo>
                  <a:lnTo>
                    <a:pt x="316" y="248"/>
                  </a:lnTo>
                  <a:lnTo>
                    <a:pt x="316" y="248"/>
                  </a:lnTo>
                  <a:lnTo>
                    <a:pt x="324" y="248"/>
                  </a:lnTo>
                  <a:lnTo>
                    <a:pt x="330" y="254"/>
                  </a:lnTo>
                  <a:lnTo>
                    <a:pt x="330" y="254"/>
                  </a:lnTo>
                  <a:lnTo>
                    <a:pt x="336" y="264"/>
                  </a:lnTo>
                  <a:lnTo>
                    <a:pt x="336" y="276"/>
                  </a:lnTo>
                  <a:lnTo>
                    <a:pt x="336" y="276"/>
                  </a:lnTo>
                  <a:lnTo>
                    <a:pt x="336" y="290"/>
                  </a:lnTo>
                  <a:lnTo>
                    <a:pt x="330" y="300"/>
                  </a:lnTo>
                  <a:lnTo>
                    <a:pt x="330" y="300"/>
                  </a:lnTo>
                  <a:lnTo>
                    <a:pt x="324" y="306"/>
                  </a:lnTo>
                  <a:lnTo>
                    <a:pt x="316" y="308"/>
                  </a:lnTo>
                  <a:lnTo>
                    <a:pt x="316" y="308"/>
                  </a:lnTo>
                  <a:lnTo>
                    <a:pt x="310" y="306"/>
                  </a:lnTo>
                  <a:lnTo>
                    <a:pt x="310" y="306"/>
                  </a:lnTo>
                  <a:lnTo>
                    <a:pt x="302" y="300"/>
                  </a:lnTo>
                  <a:lnTo>
                    <a:pt x="302" y="328"/>
                  </a:lnTo>
                  <a:lnTo>
                    <a:pt x="290" y="328"/>
                  </a:lnTo>
                  <a:lnTo>
                    <a:pt x="290" y="248"/>
                  </a:lnTo>
                  <a:lnTo>
                    <a:pt x="290" y="248"/>
                  </a:lnTo>
                  <a:close/>
                  <a:moveTo>
                    <a:pt x="302" y="276"/>
                  </a:moveTo>
                  <a:lnTo>
                    <a:pt x="302" y="276"/>
                  </a:lnTo>
                  <a:lnTo>
                    <a:pt x="304" y="284"/>
                  </a:lnTo>
                  <a:lnTo>
                    <a:pt x="306" y="290"/>
                  </a:lnTo>
                  <a:lnTo>
                    <a:pt x="306" y="290"/>
                  </a:lnTo>
                  <a:lnTo>
                    <a:pt x="310" y="294"/>
                  </a:lnTo>
                  <a:lnTo>
                    <a:pt x="314" y="296"/>
                  </a:lnTo>
                  <a:lnTo>
                    <a:pt x="314" y="296"/>
                  </a:lnTo>
                  <a:lnTo>
                    <a:pt x="318" y="294"/>
                  </a:lnTo>
                  <a:lnTo>
                    <a:pt x="320" y="292"/>
                  </a:lnTo>
                  <a:lnTo>
                    <a:pt x="320" y="292"/>
                  </a:lnTo>
                  <a:lnTo>
                    <a:pt x="324" y="286"/>
                  </a:lnTo>
                  <a:lnTo>
                    <a:pt x="324" y="278"/>
                  </a:lnTo>
                  <a:lnTo>
                    <a:pt x="324" y="278"/>
                  </a:lnTo>
                  <a:lnTo>
                    <a:pt x="324" y="270"/>
                  </a:lnTo>
                  <a:lnTo>
                    <a:pt x="320" y="264"/>
                  </a:lnTo>
                  <a:lnTo>
                    <a:pt x="320" y="264"/>
                  </a:lnTo>
                  <a:lnTo>
                    <a:pt x="318" y="260"/>
                  </a:lnTo>
                  <a:lnTo>
                    <a:pt x="314" y="260"/>
                  </a:lnTo>
                  <a:lnTo>
                    <a:pt x="314" y="260"/>
                  </a:lnTo>
                  <a:lnTo>
                    <a:pt x="310" y="260"/>
                  </a:lnTo>
                  <a:lnTo>
                    <a:pt x="306" y="264"/>
                  </a:lnTo>
                  <a:lnTo>
                    <a:pt x="306" y="264"/>
                  </a:lnTo>
                  <a:lnTo>
                    <a:pt x="304" y="268"/>
                  </a:lnTo>
                  <a:lnTo>
                    <a:pt x="302" y="276"/>
                  </a:lnTo>
                  <a:lnTo>
                    <a:pt x="302" y="276"/>
                  </a:lnTo>
                  <a:close/>
                  <a:moveTo>
                    <a:pt x="338" y="290"/>
                  </a:moveTo>
                  <a:lnTo>
                    <a:pt x="352" y="288"/>
                  </a:lnTo>
                  <a:lnTo>
                    <a:pt x="352" y="288"/>
                  </a:lnTo>
                  <a:lnTo>
                    <a:pt x="352" y="292"/>
                  </a:lnTo>
                  <a:lnTo>
                    <a:pt x="354" y="294"/>
                  </a:lnTo>
                  <a:lnTo>
                    <a:pt x="358" y="296"/>
                  </a:lnTo>
                  <a:lnTo>
                    <a:pt x="362" y="296"/>
                  </a:lnTo>
                  <a:lnTo>
                    <a:pt x="362" y="296"/>
                  </a:lnTo>
                  <a:lnTo>
                    <a:pt x="368" y="294"/>
                  </a:lnTo>
                  <a:lnTo>
                    <a:pt x="368" y="294"/>
                  </a:lnTo>
                  <a:lnTo>
                    <a:pt x="370" y="292"/>
                  </a:lnTo>
                  <a:lnTo>
                    <a:pt x="370" y="290"/>
                  </a:lnTo>
                  <a:lnTo>
                    <a:pt x="370" y="290"/>
                  </a:lnTo>
                  <a:lnTo>
                    <a:pt x="370" y="288"/>
                  </a:lnTo>
                  <a:lnTo>
                    <a:pt x="370" y="288"/>
                  </a:lnTo>
                  <a:lnTo>
                    <a:pt x="366" y="286"/>
                  </a:lnTo>
                  <a:lnTo>
                    <a:pt x="366" y="286"/>
                  </a:lnTo>
                  <a:lnTo>
                    <a:pt x="352" y="282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2" y="272"/>
                  </a:lnTo>
                  <a:lnTo>
                    <a:pt x="340" y="264"/>
                  </a:lnTo>
                  <a:lnTo>
                    <a:pt x="340" y="264"/>
                  </a:lnTo>
                  <a:lnTo>
                    <a:pt x="342" y="258"/>
                  </a:lnTo>
                  <a:lnTo>
                    <a:pt x="346" y="252"/>
                  </a:lnTo>
                  <a:lnTo>
                    <a:pt x="346" y="252"/>
                  </a:lnTo>
                  <a:lnTo>
                    <a:pt x="352" y="248"/>
                  </a:lnTo>
                  <a:lnTo>
                    <a:pt x="360" y="248"/>
                  </a:lnTo>
                  <a:lnTo>
                    <a:pt x="360" y="248"/>
                  </a:lnTo>
                  <a:lnTo>
                    <a:pt x="368" y="248"/>
                  </a:lnTo>
                  <a:lnTo>
                    <a:pt x="374" y="250"/>
                  </a:lnTo>
                  <a:lnTo>
                    <a:pt x="374" y="250"/>
                  </a:lnTo>
                  <a:lnTo>
                    <a:pt x="380" y="256"/>
                  </a:lnTo>
                  <a:lnTo>
                    <a:pt x="382" y="262"/>
                  </a:lnTo>
                  <a:lnTo>
                    <a:pt x="370" y="266"/>
                  </a:lnTo>
                  <a:lnTo>
                    <a:pt x="370" y="266"/>
                  </a:lnTo>
                  <a:lnTo>
                    <a:pt x="366" y="260"/>
                  </a:lnTo>
                  <a:lnTo>
                    <a:pt x="360" y="258"/>
                  </a:lnTo>
                  <a:lnTo>
                    <a:pt x="360" y="258"/>
                  </a:lnTo>
                  <a:lnTo>
                    <a:pt x="354" y="260"/>
                  </a:lnTo>
                  <a:lnTo>
                    <a:pt x="354" y="260"/>
                  </a:lnTo>
                  <a:lnTo>
                    <a:pt x="352" y="262"/>
                  </a:lnTo>
                  <a:lnTo>
                    <a:pt x="352" y="262"/>
                  </a:lnTo>
                  <a:lnTo>
                    <a:pt x="354" y="266"/>
                  </a:lnTo>
                  <a:lnTo>
                    <a:pt x="354" y="266"/>
                  </a:lnTo>
                  <a:lnTo>
                    <a:pt x="366" y="270"/>
                  </a:lnTo>
                  <a:lnTo>
                    <a:pt x="366" y="270"/>
                  </a:lnTo>
                  <a:lnTo>
                    <a:pt x="374" y="274"/>
                  </a:lnTo>
                  <a:lnTo>
                    <a:pt x="380" y="278"/>
                  </a:lnTo>
                  <a:lnTo>
                    <a:pt x="380" y="278"/>
                  </a:lnTo>
                  <a:lnTo>
                    <a:pt x="382" y="282"/>
                  </a:lnTo>
                  <a:lnTo>
                    <a:pt x="384" y="288"/>
                  </a:lnTo>
                  <a:lnTo>
                    <a:pt x="384" y="288"/>
                  </a:lnTo>
                  <a:lnTo>
                    <a:pt x="382" y="296"/>
                  </a:lnTo>
                  <a:lnTo>
                    <a:pt x="378" y="302"/>
                  </a:lnTo>
                  <a:lnTo>
                    <a:pt x="378" y="302"/>
                  </a:lnTo>
                  <a:lnTo>
                    <a:pt x="370" y="306"/>
                  </a:lnTo>
                  <a:lnTo>
                    <a:pt x="362" y="308"/>
                  </a:lnTo>
                  <a:lnTo>
                    <a:pt x="362" y="308"/>
                  </a:lnTo>
                  <a:lnTo>
                    <a:pt x="354" y="306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2" y="298"/>
                  </a:lnTo>
                  <a:lnTo>
                    <a:pt x="338" y="290"/>
                  </a:lnTo>
                  <a:lnTo>
                    <a:pt x="338" y="29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pPr defTabSz="1218662"/>
              <a:endParaRPr lang="zh-CN" altLang="en-US" sz="1799" dirty="0">
                <a:latin typeface="Arial"/>
                <a:ea typeface="微软雅黑"/>
              </a:endParaRPr>
            </a:p>
          </p:txBody>
        </p:sp>
      </p:grpSp>
      <p:sp>
        <p:nvSpPr>
          <p:cNvPr id="64" name="Freeform 95"/>
          <p:cNvSpPr>
            <a:spLocks noChangeAspect="1" noEditPoints="1"/>
          </p:cNvSpPr>
          <p:nvPr/>
        </p:nvSpPr>
        <p:spPr bwMode="auto">
          <a:xfrm>
            <a:off x="7648902" y="4199581"/>
            <a:ext cx="403756" cy="439074"/>
          </a:xfrm>
          <a:custGeom>
            <a:avLst/>
            <a:gdLst/>
            <a:ahLst/>
            <a:cxnLst>
              <a:cxn ang="0">
                <a:pos x="12501" y="3323"/>
              </a:cxn>
              <a:cxn ang="0">
                <a:pos x="11604" y="4026"/>
              </a:cxn>
              <a:cxn ang="0">
                <a:pos x="6187" y="10195"/>
              </a:cxn>
              <a:cxn ang="0">
                <a:pos x="6389" y="9361"/>
              </a:cxn>
              <a:cxn ang="0">
                <a:pos x="6257" y="9047"/>
              </a:cxn>
              <a:cxn ang="0">
                <a:pos x="6229" y="8699"/>
              </a:cxn>
              <a:cxn ang="0">
                <a:pos x="3205" y="5959"/>
              </a:cxn>
              <a:cxn ang="0">
                <a:pos x="3141" y="5740"/>
              </a:cxn>
              <a:cxn ang="0">
                <a:pos x="3212" y="5519"/>
              </a:cxn>
              <a:cxn ang="0">
                <a:pos x="3396" y="5373"/>
              </a:cxn>
              <a:cxn ang="0">
                <a:pos x="3622" y="5354"/>
              </a:cxn>
              <a:cxn ang="0">
                <a:pos x="6720" y="7863"/>
              </a:cxn>
              <a:cxn ang="0">
                <a:pos x="7196" y="7687"/>
              </a:cxn>
              <a:cxn ang="0">
                <a:pos x="7603" y="7713"/>
              </a:cxn>
              <a:cxn ang="0">
                <a:pos x="8998" y="6005"/>
              </a:cxn>
              <a:cxn ang="0">
                <a:pos x="9170" y="5942"/>
              </a:cxn>
              <a:cxn ang="0">
                <a:pos x="9381" y="5988"/>
              </a:cxn>
              <a:cxn ang="0">
                <a:pos x="9568" y="6134"/>
              </a:cxn>
              <a:cxn ang="0">
                <a:pos x="9655" y="6320"/>
              </a:cxn>
              <a:cxn ang="0">
                <a:pos x="9621" y="6493"/>
              </a:cxn>
              <a:cxn ang="0">
                <a:pos x="8432" y="8705"/>
              </a:cxn>
              <a:cxn ang="0">
                <a:pos x="8397" y="9069"/>
              </a:cxn>
              <a:cxn ang="0">
                <a:pos x="9047" y="9897"/>
              </a:cxn>
              <a:cxn ang="0">
                <a:pos x="9130" y="10111"/>
              </a:cxn>
              <a:cxn ang="0">
                <a:pos x="9083" y="10336"/>
              </a:cxn>
              <a:cxn ang="0">
                <a:pos x="8914" y="10500"/>
              </a:cxn>
              <a:cxn ang="0">
                <a:pos x="8690" y="10541"/>
              </a:cxn>
              <a:cxn ang="0">
                <a:pos x="8476" y="10449"/>
              </a:cxn>
              <a:cxn ang="0">
                <a:pos x="7473" y="9880"/>
              </a:cxn>
              <a:cxn ang="0">
                <a:pos x="6785" y="10702"/>
              </a:cxn>
              <a:cxn ang="0">
                <a:pos x="6604" y="10747"/>
              </a:cxn>
              <a:cxn ang="0">
                <a:pos x="6392" y="10682"/>
              </a:cxn>
              <a:cxn ang="0">
                <a:pos x="6228" y="10540"/>
              </a:cxn>
              <a:cxn ang="0">
                <a:pos x="6149" y="10353"/>
              </a:cxn>
              <a:cxn ang="0">
                <a:pos x="9739" y="1952"/>
              </a:cxn>
              <a:cxn ang="0">
                <a:pos x="4059" y="3374"/>
              </a:cxn>
              <a:cxn ang="0">
                <a:pos x="1866" y="5732"/>
              </a:cxn>
              <a:cxn ang="0">
                <a:pos x="1134" y="9011"/>
              </a:cxn>
              <a:cxn ang="0">
                <a:pos x="2375" y="12445"/>
              </a:cxn>
              <a:cxn ang="0">
                <a:pos x="5248" y="14591"/>
              </a:cxn>
              <a:cxn ang="0">
                <a:pos x="8638" y="14850"/>
              </a:cxn>
              <a:cxn ang="0">
                <a:pos x="11226" y="13667"/>
              </a:cxn>
              <a:cxn ang="0">
                <a:pos x="13016" y="11493"/>
              </a:cxn>
              <a:cxn ang="0">
                <a:pos x="13365" y="13071"/>
              </a:cxn>
              <a:cxn ang="0">
                <a:pos x="10793" y="15274"/>
              </a:cxn>
              <a:cxn ang="0">
                <a:pos x="7403" y="16100"/>
              </a:cxn>
              <a:cxn ang="0">
                <a:pos x="3268" y="14832"/>
              </a:cxn>
              <a:cxn ang="0">
                <a:pos x="583" y="11569"/>
              </a:cxn>
              <a:cxn ang="0">
                <a:pos x="126" y="7323"/>
              </a:cxn>
              <a:cxn ang="0">
                <a:pos x="1835" y="3812"/>
              </a:cxn>
              <a:cxn ang="0">
                <a:pos x="5057" y="1659"/>
              </a:cxn>
              <a:cxn ang="0">
                <a:pos x="13524" y="4530"/>
              </a:cxn>
              <a:cxn ang="0">
                <a:pos x="14033" y="5400"/>
              </a:cxn>
              <a:cxn ang="0">
                <a:pos x="12707" y="5336"/>
              </a:cxn>
              <a:cxn ang="0">
                <a:pos x="14805" y="8688"/>
              </a:cxn>
              <a:cxn ang="0">
                <a:pos x="14714" y="9849"/>
              </a:cxn>
              <a:cxn ang="0">
                <a:pos x="13633" y="9447"/>
              </a:cxn>
              <a:cxn ang="0">
                <a:pos x="13387" y="6796"/>
              </a:cxn>
              <a:cxn ang="0">
                <a:pos x="14674" y="7306"/>
              </a:cxn>
              <a:cxn ang="0">
                <a:pos x="13554" y="7441"/>
              </a:cxn>
            </a:cxnLst>
            <a:rect l="0" t="0" r="r" b="b"/>
            <a:pathLst>
              <a:path w="14805" h="16100">
                <a:moveTo>
                  <a:pt x="11678" y="2642"/>
                </a:moveTo>
                <a:lnTo>
                  <a:pt x="11756" y="2700"/>
                </a:lnTo>
                <a:lnTo>
                  <a:pt x="11834" y="2757"/>
                </a:lnTo>
                <a:lnTo>
                  <a:pt x="11911" y="2816"/>
                </a:lnTo>
                <a:lnTo>
                  <a:pt x="11988" y="2876"/>
                </a:lnTo>
                <a:lnTo>
                  <a:pt x="12063" y="2937"/>
                </a:lnTo>
                <a:lnTo>
                  <a:pt x="12139" y="2999"/>
                </a:lnTo>
                <a:lnTo>
                  <a:pt x="12212" y="3062"/>
                </a:lnTo>
                <a:lnTo>
                  <a:pt x="12287" y="3125"/>
                </a:lnTo>
                <a:lnTo>
                  <a:pt x="12358" y="3191"/>
                </a:lnTo>
                <a:lnTo>
                  <a:pt x="12429" y="3256"/>
                </a:lnTo>
                <a:lnTo>
                  <a:pt x="12501" y="3323"/>
                </a:lnTo>
                <a:lnTo>
                  <a:pt x="12571" y="3390"/>
                </a:lnTo>
                <a:lnTo>
                  <a:pt x="12639" y="3458"/>
                </a:lnTo>
                <a:lnTo>
                  <a:pt x="12708" y="3528"/>
                </a:lnTo>
                <a:lnTo>
                  <a:pt x="12775" y="3597"/>
                </a:lnTo>
                <a:lnTo>
                  <a:pt x="12841" y="3669"/>
                </a:lnTo>
                <a:lnTo>
                  <a:pt x="11900" y="4311"/>
                </a:lnTo>
                <a:lnTo>
                  <a:pt x="11851" y="4262"/>
                </a:lnTo>
                <a:lnTo>
                  <a:pt x="11803" y="4214"/>
                </a:lnTo>
                <a:lnTo>
                  <a:pt x="11754" y="4166"/>
                </a:lnTo>
                <a:lnTo>
                  <a:pt x="11705" y="4119"/>
                </a:lnTo>
                <a:lnTo>
                  <a:pt x="11654" y="4072"/>
                </a:lnTo>
                <a:lnTo>
                  <a:pt x="11604" y="4026"/>
                </a:lnTo>
                <a:lnTo>
                  <a:pt x="11553" y="3980"/>
                </a:lnTo>
                <a:lnTo>
                  <a:pt x="11502" y="3934"/>
                </a:lnTo>
                <a:lnTo>
                  <a:pt x="11448" y="3890"/>
                </a:lnTo>
                <a:lnTo>
                  <a:pt x="11396" y="3847"/>
                </a:lnTo>
                <a:lnTo>
                  <a:pt x="11343" y="3803"/>
                </a:lnTo>
                <a:lnTo>
                  <a:pt x="11290" y="3759"/>
                </a:lnTo>
                <a:lnTo>
                  <a:pt x="11235" y="3718"/>
                </a:lnTo>
                <a:lnTo>
                  <a:pt x="11181" y="3676"/>
                </a:lnTo>
                <a:lnTo>
                  <a:pt x="11127" y="3635"/>
                </a:lnTo>
                <a:lnTo>
                  <a:pt x="11072" y="3593"/>
                </a:lnTo>
                <a:lnTo>
                  <a:pt x="11678" y="2642"/>
                </a:lnTo>
                <a:close/>
                <a:moveTo>
                  <a:pt x="6187" y="10195"/>
                </a:moveTo>
                <a:lnTo>
                  <a:pt x="6585" y="9599"/>
                </a:lnTo>
                <a:lnTo>
                  <a:pt x="6564" y="9580"/>
                </a:lnTo>
                <a:lnTo>
                  <a:pt x="6544" y="9560"/>
                </a:lnTo>
                <a:lnTo>
                  <a:pt x="6525" y="9540"/>
                </a:lnTo>
                <a:lnTo>
                  <a:pt x="6506" y="9519"/>
                </a:lnTo>
                <a:lnTo>
                  <a:pt x="6488" y="9498"/>
                </a:lnTo>
                <a:lnTo>
                  <a:pt x="6470" y="9476"/>
                </a:lnTo>
                <a:lnTo>
                  <a:pt x="6452" y="9454"/>
                </a:lnTo>
                <a:lnTo>
                  <a:pt x="6436" y="9432"/>
                </a:lnTo>
                <a:lnTo>
                  <a:pt x="6419" y="9408"/>
                </a:lnTo>
                <a:lnTo>
                  <a:pt x="6404" y="9385"/>
                </a:lnTo>
                <a:lnTo>
                  <a:pt x="6389" y="9361"/>
                </a:lnTo>
                <a:lnTo>
                  <a:pt x="6374" y="9337"/>
                </a:lnTo>
                <a:lnTo>
                  <a:pt x="6360" y="9313"/>
                </a:lnTo>
                <a:lnTo>
                  <a:pt x="6346" y="9288"/>
                </a:lnTo>
                <a:lnTo>
                  <a:pt x="6334" y="9263"/>
                </a:lnTo>
                <a:lnTo>
                  <a:pt x="6322" y="9236"/>
                </a:lnTo>
                <a:lnTo>
                  <a:pt x="6311" y="9210"/>
                </a:lnTo>
                <a:lnTo>
                  <a:pt x="6300" y="9184"/>
                </a:lnTo>
                <a:lnTo>
                  <a:pt x="6290" y="9158"/>
                </a:lnTo>
                <a:lnTo>
                  <a:pt x="6281" y="9130"/>
                </a:lnTo>
                <a:lnTo>
                  <a:pt x="6272" y="9103"/>
                </a:lnTo>
                <a:lnTo>
                  <a:pt x="6264" y="9075"/>
                </a:lnTo>
                <a:lnTo>
                  <a:pt x="6257" y="9047"/>
                </a:lnTo>
                <a:lnTo>
                  <a:pt x="6250" y="9019"/>
                </a:lnTo>
                <a:lnTo>
                  <a:pt x="6244" y="8991"/>
                </a:lnTo>
                <a:lnTo>
                  <a:pt x="6239" y="8962"/>
                </a:lnTo>
                <a:lnTo>
                  <a:pt x="6235" y="8932"/>
                </a:lnTo>
                <a:lnTo>
                  <a:pt x="6232" y="8903"/>
                </a:lnTo>
                <a:lnTo>
                  <a:pt x="6229" y="8874"/>
                </a:lnTo>
                <a:lnTo>
                  <a:pt x="6227" y="8844"/>
                </a:lnTo>
                <a:lnTo>
                  <a:pt x="6226" y="8815"/>
                </a:lnTo>
                <a:lnTo>
                  <a:pt x="6226" y="8785"/>
                </a:lnTo>
                <a:lnTo>
                  <a:pt x="6226" y="8756"/>
                </a:lnTo>
                <a:lnTo>
                  <a:pt x="6227" y="8727"/>
                </a:lnTo>
                <a:lnTo>
                  <a:pt x="6229" y="8699"/>
                </a:lnTo>
                <a:lnTo>
                  <a:pt x="6231" y="8671"/>
                </a:lnTo>
                <a:lnTo>
                  <a:pt x="6234" y="8644"/>
                </a:lnTo>
                <a:lnTo>
                  <a:pt x="6238" y="8616"/>
                </a:lnTo>
                <a:lnTo>
                  <a:pt x="6243" y="8588"/>
                </a:lnTo>
                <a:lnTo>
                  <a:pt x="6248" y="8561"/>
                </a:lnTo>
                <a:lnTo>
                  <a:pt x="3284" y="6050"/>
                </a:lnTo>
                <a:lnTo>
                  <a:pt x="3269" y="6036"/>
                </a:lnTo>
                <a:lnTo>
                  <a:pt x="3254" y="6022"/>
                </a:lnTo>
                <a:lnTo>
                  <a:pt x="3240" y="6007"/>
                </a:lnTo>
                <a:lnTo>
                  <a:pt x="3228" y="5992"/>
                </a:lnTo>
                <a:lnTo>
                  <a:pt x="3216" y="5976"/>
                </a:lnTo>
                <a:lnTo>
                  <a:pt x="3205" y="5959"/>
                </a:lnTo>
                <a:lnTo>
                  <a:pt x="3195" y="5943"/>
                </a:lnTo>
                <a:lnTo>
                  <a:pt x="3186" y="5926"/>
                </a:lnTo>
                <a:lnTo>
                  <a:pt x="3177" y="5908"/>
                </a:lnTo>
                <a:lnTo>
                  <a:pt x="3170" y="5891"/>
                </a:lnTo>
                <a:lnTo>
                  <a:pt x="3163" y="5871"/>
                </a:lnTo>
                <a:lnTo>
                  <a:pt x="3157" y="5853"/>
                </a:lnTo>
                <a:lnTo>
                  <a:pt x="3153" y="5835"/>
                </a:lnTo>
                <a:lnTo>
                  <a:pt x="3149" y="5816"/>
                </a:lnTo>
                <a:lnTo>
                  <a:pt x="3146" y="5797"/>
                </a:lnTo>
                <a:lnTo>
                  <a:pt x="3143" y="5778"/>
                </a:lnTo>
                <a:lnTo>
                  <a:pt x="3142" y="5759"/>
                </a:lnTo>
                <a:lnTo>
                  <a:pt x="3141" y="5740"/>
                </a:lnTo>
                <a:lnTo>
                  <a:pt x="3142" y="5721"/>
                </a:lnTo>
                <a:lnTo>
                  <a:pt x="3145" y="5701"/>
                </a:lnTo>
                <a:lnTo>
                  <a:pt x="3147" y="5682"/>
                </a:lnTo>
                <a:lnTo>
                  <a:pt x="3150" y="5663"/>
                </a:lnTo>
                <a:lnTo>
                  <a:pt x="3155" y="5644"/>
                </a:lnTo>
                <a:lnTo>
                  <a:pt x="3160" y="5626"/>
                </a:lnTo>
                <a:lnTo>
                  <a:pt x="3166" y="5608"/>
                </a:lnTo>
                <a:lnTo>
                  <a:pt x="3174" y="5589"/>
                </a:lnTo>
                <a:lnTo>
                  <a:pt x="3182" y="5572"/>
                </a:lnTo>
                <a:lnTo>
                  <a:pt x="3191" y="5553"/>
                </a:lnTo>
                <a:lnTo>
                  <a:pt x="3201" y="5536"/>
                </a:lnTo>
                <a:lnTo>
                  <a:pt x="3212" y="5519"/>
                </a:lnTo>
                <a:lnTo>
                  <a:pt x="3223" y="5503"/>
                </a:lnTo>
                <a:lnTo>
                  <a:pt x="3237" y="5486"/>
                </a:lnTo>
                <a:lnTo>
                  <a:pt x="3250" y="5472"/>
                </a:lnTo>
                <a:lnTo>
                  <a:pt x="3264" y="5457"/>
                </a:lnTo>
                <a:lnTo>
                  <a:pt x="3279" y="5444"/>
                </a:lnTo>
                <a:lnTo>
                  <a:pt x="3294" y="5431"/>
                </a:lnTo>
                <a:lnTo>
                  <a:pt x="3310" y="5420"/>
                </a:lnTo>
                <a:lnTo>
                  <a:pt x="3326" y="5409"/>
                </a:lnTo>
                <a:lnTo>
                  <a:pt x="3342" y="5399"/>
                </a:lnTo>
                <a:lnTo>
                  <a:pt x="3361" y="5388"/>
                </a:lnTo>
                <a:lnTo>
                  <a:pt x="3378" y="5380"/>
                </a:lnTo>
                <a:lnTo>
                  <a:pt x="3396" y="5373"/>
                </a:lnTo>
                <a:lnTo>
                  <a:pt x="3414" y="5366"/>
                </a:lnTo>
                <a:lnTo>
                  <a:pt x="3432" y="5361"/>
                </a:lnTo>
                <a:lnTo>
                  <a:pt x="3450" y="5356"/>
                </a:lnTo>
                <a:lnTo>
                  <a:pt x="3469" y="5352"/>
                </a:lnTo>
                <a:lnTo>
                  <a:pt x="3488" y="5349"/>
                </a:lnTo>
                <a:lnTo>
                  <a:pt x="3507" y="5347"/>
                </a:lnTo>
                <a:lnTo>
                  <a:pt x="3526" y="5346"/>
                </a:lnTo>
                <a:lnTo>
                  <a:pt x="3545" y="5346"/>
                </a:lnTo>
                <a:lnTo>
                  <a:pt x="3565" y="5346"/>
                </a:lnTo>
                <a:lnTo>
                  <a:pt x="3584" y="5348"/>
                </a:lnTo>
                <a:lnTo>
                  <a:pt x="3603" y="5350"/>
                </a:lnTo>
                <a:lnTo>
                  <a:pt x="3622" y="5354"/>
                </a:lnTo>
                <a:lnTo>
                  <a:pt x="3641" y="5358"/>
                </a:lnTo>
                <a:lnTo>
                  <a:pt x="3659" y="5363"/>
                </a:lnTo>
                <a:lnTo>
                  <a:pt x="3677" y="5369"/>
                </a:lnTo>
                <a:lnTo>
                  <a:pt x="3696" y="5376"/>
                </a:lnTo>
                <a:lnTo>
                  <a:pt x="3713" y="5385"/>
                </a:lnTo>
                <a:lnTo>
                  <a:pt x="3731" y="5394"/>
                </a:lnTo>
                <a:lnTo>
                  <a:pt x="3748" y="5404"/>
                </a:lnTo>
                <a:lnTo>
                  <a:pt x="3766" y="5415"/>
                </a:lnTo>
                <a:lnTo>
                  <a:pt x="3782" y="5427"/>
                </a:lnTo>
                <a:lnTo>
                  <a:pt x="3798" y="5439"/>
                </a:lnTo>
                <a:lnTo>
                  <a:pt x="6686" y="7886"/>
                </a:lnTo>
                <a:lnTo>
                  <a:pt x="6720" y="7863"/>
                </a:lnTo>
                <a:lnTo>
                  <a:pt x="6756" y="7840"/>
                </a:lnTo>
                <a:lnTo>
                  <a:pt x="6792" y="7819"/>
                </a:lnTo>
                <a:lnTo>
                  <a:pt x="6830" y="7798"/>
                </a:lnTo>
                <a:lnTo>
                  <a:pt x="6867" y="7780"/>
                </a:lnTo>
                <a:lnTo>
                  <a:pt x="6906" y="7763"/>
                </a:lnTo>
                <a:lnTo>
                  <a:pt x="6945" y="7747"/>
                </a:lnTo>
                <a:lnTo>
                  <a:pt x="6986" y="7733"/>
                </a:lnTo>
                <a:lnTo>
                  <a:pt x="7027" y="7721"/>
                </a:lnTo>
                <a:lnTo>
                  <a:pt x="7068" y="7710"/>
                </a:lnTo>
                <a:lnTo>
                  <a:pt x="7110" y="7700"/>
                </a:lnTo>
                <a:lnTo>
                  <a:pt x="7153" y="7692"/>
                </a:lnTo>
                <a:lnTo>
                  <a:pt x="7196" y="7687"/>
                </a:lnTo>
                <a:lnTo>
                  <a:pt x="7241" y="7682"/>
                </a:lnTo>
                <a:lnTo>
                  <a:pt x="7285" y="7680"/>
                </a:lnTo>
                <a:lnTo>
                  <a:pt x="7330" y="7678"/>
                </a:lnTo>
                <a:lnTo>
                  <a:pt x="7361" y="7679"/>
                </a:lnTo>
                <a:lnTo>
                  <a:pt x="7392" y="7680"/>
                </a:lnTo>
                <a:lnTo>
                  <a:pt x="7423" y="7683"/>
                </a:lnTo>
                <a:lnTo>
                  <a:pt x="7454" y="7685"/>
                </a:lnTo>
                <a:lnTo>
                  <a:pt x="7484" y="7689"/>
                </a:lnTo>
                <a:lnTo>
                  <a:pt x="7514" y="7694"/>
                </a:lnTo>
                <a:lnTo>
                  <a:pt x="7544" y="7699"/>
                </a:lnTo>
                <a:lnTo>
                  <a:pt x="7574" y="7705"/>
                </a:lnTo>
                <a:lnTo>
                  <a:pt x="7603" y="7713"/>
                </a:lnTo>
                <a:lnTo>
                  <a:pt x="7633" y="7721"/>
                </a:lnTo>
                <a:lnTo>
                  <a:pt x="7661" y="7729"/>
                </a:lnTo>
                <a:lnTo>
                  <a:pt x="7690" y="7738"/>
                </a:lnTo>
                <a:lnTo>
                  <a:pt x="7717" y="7749"/>
                </a:lnTo>
                <a:lnTo>
                  <a:pt x="7745" y="7759"/>
                </a:lnTo>
                <a:lnTo>
                  <a:pt x="7772" y="7771"/>
                </a:lnTo>
                <a:lnTo>
                  <a:pt x="7800" y="7783"/>
                </a:lnTo>
                <a:lnTo>
                  <a:pt x="8960" y="6049"/>
                </a:lnTo>
                <a:lnTo>
                  <a:pt x="8968" y="6036"/>
                </a:lnTo>
                <a:lnTo>
                  <a:pt x="8977" y="6025"/>
                </a:lnTo>
                <a:lnTo>
                  <a:pt x="8987" y="6015"/>
                </a:lnTo>
                <a:lnTo>
                  <a:pt x="8998" y="6005"/>
                </a:lnTo>
                <a:lnTo>
                  <a:pt x="9009" y="5996"/>
                </a:lnTo>
                <a:lnTo>
                  <a:pt x="9021" y="5987"/>
                </a:lnTo>
                <a:lnTo>
                  <a:pt x="9035" y="5979"/>
                </a:lnTo>
                <a:lnTo>
                  <a:pt x="9048" y="5972"/>
                </a:lnTo>
                <a:lnTo>
                  <a:pt x="9062" y="5966"/>
                </a:lnTo>
                <a:lnTo>
                  <a:pt x="9076" y="5960"/>
                </a:lnTo>
                <a:lnTo>
                  <a:pt x="9091" y="5955"/>
                </a:lnTo>
                <a:lnTo>
                  <a:pt x="9106" y="5951"/>
                </a:lnTo>
                <a:lnTo>
                  <a:pt x="9121" y="5948"/>
                </a:lnTo>
                <a:lnTo>
                  <a:pt x="9137" y="5945"/>
                </a:lnTo>
                <a:lnTo>
                  <a:pt x="9153" y="5943"/>
                </a:lnTo>
                <a:lnTo>
                  <a:pt x="9170" y="5942"/>
                </a:lnTo>
                <a:lnTo>
                  <a:pt x="9187" y="5942"/>
                </a:lnTo>
                <a:lnTo>
                  <a:pt x="9204" y="5943"/>
                </a:lnTo>
                <a:lnTo>
                  <a:pt x="9221" y="5944"/>
                </a:lnTo>
                <a:lnTo>
                  <a:pt x="9239" y="5945"/>
                </a:lnTo>
                <a:lnTo>
                  <a:pt x="9257" y="5948"/>
                </a:lnTo>
                <a:lnTo>
                  <a:pt x="9275" y="5952"/>
                </a:lnTo>
                <a:lnTo>
                  <a:pt x="9292" y="5956"/>
                </a:lnTo>
                <a:lnTo>
                  <a:pt x="9310" y="5960"/>
                </a:lnTo>
                <a:lnTo>
                  <a:pt x="9328" y="5967"/>
                </a:lnTo>
                <a:lnTo>
                  <a:pt x="9346" y="5973"/>
                </a:lnTo>
                <a:lnTo>
                  <a:pt x="9363" y="5980"/>
                </a:lnTo>
                <a:lnTo>
                  <a:pt x="9381" y="5988"/>
                </a:lnTo>
                <a:lnTo>
                  <a:pt x="9399" y="5997"/>
                </a:lnTo>
                <a:lnTo>
                  <a:pt x="9416" y="6006"/>
                </a:lnTo>
                <a:lnTo>
                  <a:pt x="9435" y="6017"/>
                </a:lnTo>
                <a:lnTo>
                  <a:pt x="9452" y="6027"/>
                </a:lnTo>
                <a:lnTo>
                  <a:pt x="9468" y="6041"/>
                </a:lnTo>
                <a:lnTo>
                  <a:pt x="9485" y="6053"/>
                </a:lnTo>
                <a:lnTo>
                  <a:pt x="9500" y="6065"/>
                </a:lnTo>
                <a:lnTo>
                  <a:pt x="9515" y="6078"/>
                </a:lnTo>
                <a:lnTo>
                  <a:pt x="9529" y="6092"/>
                </a:lnTo>
                <a:lnTo>
                  <a:pt x="9543" y="6105"/>
                </a:lnTo>
                <a:lnTo>
                  <a:pt x="9555" y="6120"/>
                </a:lnTo>
                <a:lnTo>
                  <a:pt x="9568" y="6134"/>
                </a:lnTo>
                <a:lnTo>
                  <a:pt x="9579" y="6149"/>
                </a:lnTo>
                <a:lnTo>
                  <a:pt x="9589" y="6163"/>
                </a:lnTo>
                <a:lnTo>
                  <a:pt x="9599" y="6179"/>
                </a:lnTo>
                <a:lnTo>
                  <a:pt x="9609" y="6194"/>
                </a:lnTo>
                <a:lnTo>
                  <a:pt x="9617" y="6211"/>
                </a:lnTo>
                <a:lnTo>
                  <a:pt x="9625" y="6226"/>
                </a:lnTo>
                <a:lnTo>
                  <a:pt x="9632" y="6242"/>
                </a:lnTo>
                <a:lnTo>
                  <a:pt x="9639" y="6257"/>
                </a:lnTo>
                <a:lnTo>
                  <a:pt x="9644" y="6273"/>
                </a:lnTo>
                <a:lnTo>
                  <a:pt x="9649" y="6289"/>
                </a:lnTo>
                <a:lnTo>
                  <a:pt x="9652" y="6305"/>
                </a:lnTo>
                <a:lnTo>
                  <a:pt x="9655" y="6320"/>
                </a:lnTo>
                <a:lnTo>
                  <a:pt x="9657" y="6336"/>
                </a:lnTo>
                <a:lnTo>
                  <a:pt x="9659" y="6351"/>
                </a:lnTo>
                <a:lnTo>
                  <a:pt x="9659" y="6367"/>
                </a:lnTo>
                <a:lnTo>
                  <a:pt x="9659" y="6382"/>
                </a:lnTo>
                <a:lnTo>
                  <a:pt x="9657" y="6397"/>
                </a:lnTo>
                <a:lnTo>
                  <a:pt x="9655" y="6412"/>
                </a:lnTo>
                <a:lnTo>
                  <a:pt x="9652" y="6426"/>
                </a:lnTo>
                <a:lnTo>
                  <a:pt x="9648" y="6440"/>
                </a:lnTo>
                <a:lnTo>
                  <a:pt x="9643" y="6454"/>
                </a:lnTo>
                <a:lnTo>
                  <a:pt x="9637" y="6467"/>
                </a:lnTo>
                <a:lnTo>
                  <a:pt x="9629" y="6480"/>
                </a:lnTo>
                <a:lnTo>
                  <a:pt x="9621" y="6493"/>
                </a:lnTo>
                <a:lnTo>
                  <a:pt x="8359" y="8381"/>
                </a:lnTo>
                <a:lnTo>
                  <a:pt x="8367" y="8405"/>
                </a:lnTo>
                <a:lnTo>
                  <a:pt x="8376" y="8428"/>
                </a:lnTo>
                <a:lnTo>
                  <a:pt x="8383" y="8453"/>
                </a:lnTo>
                <a:lnTo>
                  <a:pt x="8391" y="8477"/>
                </a:lnTo>
                <a:lnTo>
                  <a:pt x="8404" y="8526"/>
                </a:lnTo>
                <a:lnTo>
                  <a:pt x="8414" y="8576"/>
                </a:lnTo>
                <a:lnTo>
                  <a:pt x="8420" y="8602"/>
                </a:lnTo>
                <a:lnTo>
                  <a:pt x="8424" y="8628"/>
                </a:lnTo>
                <a:lnTo>
                  <a:pt x="8427" y="8654"/>
                </a:lnTo>
                <a:lnTo>
                  <a:pt x="8430" y="8679"/>
                </a:lnTo>
                <a:lnTo>
                  <a:pt x="8432" y="8705"/>
                </a:lnTo>
                <a:lnTo>
                  <a:pt x="8433" y="8731"/>
                </a:lnTo>
                <a:lnTo>
                  <a:pt x="8434" y="8758"/>
                </a:lnTo>
                <a:lnTo>
                  <a:pt x="8435" y="8785"/>
                </a:lnTo>
                <a:lnTo>
                  <a:pt x="8434" y="8817"/>
                </a:lnTo>
                <a:lnTo>
                  <a:pt x="8433" y="8850"/>
                </a:lnTo>
                <a:lnTo>
                  <a:pt x="8430" y="8882"/>
                </a:lnTo>
                <a:lnTo>
                  <a:pt x="8427" y="8913"/>
                </a:lnTo>
                <a:lnTo>
                  <a:pt x="8423" y="8946"/>
                </a:lnTo>
                <a:lnTo>
                  <a:pt x="8418" y="8977"/>
                </a:lnTo>
                <a:lnTo>
                  <a:pt x="8411" y="9008"/>
                </a:lnTo>
                <a:lnTo>
                  <a:pt x="8404" y="9038"/>
                </a:lnTo>
                <a:lnTo>
                  <a:pt x="8397" y="9069"/>
                </a:lnTo>
                <a:lnTo>
                  <a:pt x="8388" y="9100"/>
                </a:lnTo>
                <a:lnTo>
                  <a:pt x="8379" y="9129"/>
                </a:lnTo>
                <a:lnTo>
                  <a:pt x="8369" y="9158"/>
                </a:lnTo>
                <a:lnTo>
                  <a:pt x="8358" y="9187"/>
                </a:lnTo>
                <a:lnTo>
                  <a:pt x="8347" y="9215"/>
                </a:lnTo>
                <a:lnTo>
                  <a:pt x="8334" y="9243"/>
                </a:lnTo>
                <a:lnTo>
                  <a:pt x="8321" y="9272"/>
                </a:lnTo>
                <a:lnTo>
                  <a:pt x="8991" y="9839"/>
                </a:lnTo>
                <a:lnTo>
                  <a:pt x="9006" y="9853"/>
                </a:lnTo>
                <a:lnTo>
                  <a:pt x="9020" y="9867"/>
                </a:lnTo>
                <a:lnTo>
                  <a:pt x="9035" y="9882"/>
                </a:lnTo>
                <a:lnTo>
                  <a:pt x="9047" y="9897"/>
                </a:lnTo>
                <a:lnTo>
                  <a:pt x="9059" y="9914"/>
                </a:lnTo>
                <a:lnTo>
                  <a:pt x="9070" y="9930"/>
                </a:lnTo>
                <a:lnTo>
                  <a:pt x="9079" y="9947"/>
                </a:lnTo>
                <a:lnTo>
                  <a:pt x="9089" y="9964"/>
                </a:lnTo>
                <a:lnTo>
                  <a:pt x="9097" y="9982"/>
                </a:lnTo>
                <a:lnTo>
                  <a:pt x="9104" y="9999"/>
                </a:lnTo>
                <a:lnTo>
                  <a:pt x="9111" y="10017"/>
                </a:lnTo>
                <a:lnTo>
                  <a:pt x="9117" y="10035"/>
                </a:lnTo>
                <a:lnTo>
                  <a:pt x="9121" y="10054"/>
                </a:lnTo>
                <a:lnTo>
                  <a:pt x="9125" y="10074"/>
                </a:lnTo>
                <a:lnTo>
                  <a:pt x="9128" y="10092"/>
                </a:lnTo>
                <a:lnTo>
                  <a:pt x="9130" y="10111"/>
                </a:lnTo>
                <a:lnTo>
                  <a:pt x="9131" y="10131"/>
                </a:lnTo>
                <a:lnTo>
                  <a:pt x="9131" y="10149"/>
                </a:lnTo>
                <a:lnTo>
                  <a:pt x="9130" y="10169"/>
                </a:lnTo>
                <a:lnTo>
                  <a:pt x="9129" y="10188"/>
                </a:lnTo>
                <a:lnTo>
                  <a:pt x="9126" y="10206"/>
                </a:lnTo>
                <a:lnTo>
                  <a:pt x="9123" y="10226"/>
                </a:lnTo>
                <a:lnTo>
                  <a:pt x="9118" y="10245"/>
                </a:lnTo>
                <a:lnTo>
                  <a:pt x="9114" y="10264"/>
                </a:lnTo>
                <a:lnTo>
                  <a:pt x="9107" y="10282"/>
                </a:lnTo>
                <a:lnTo>
                  <a:pt x="9100" y="10301"/>
                </a:lnTo>
                <a:lnTo>
                  <a:pt x="9092" y="10318"/>
                </a:lnTo>
                <a:lnTo>
                  <a:pt x="9083" y="10336"/>
                </a:lnTo>
                <a:lnTo>
                  <a:pt x="9073" y="10353"/>
                </a:lnTo>
                <a:lnTo>
                  <a:pt x="9062" y="10370"/>
                </a:lnTo>
                <a:lnTo>
                  <a:pt x="9051" y="10387"/>
                </a:lnTo>
                <a:lnTo>
                  <a:pt x="9038" y="10403"/>
                </a:lnTo>
                <a:lnTo>
                  <a:pt x="9023" y="10418"/>
                </a:lnTo>
                <a:lnTo>
                  <a:pt x="9009" y="10433"/>
                </a:lnTo>
                <a:lnTo>
                  <a:pt x="8994" y="10446"/>
                </a:lnTo>
                <a:lnTo>
                  <a:pt x="8980" y="10459"/>
                </a:lnTo>
                <a:lnTo>
                  <a:pt x="8964" y="10471"/>
                </a:lnTo>
                <a:lnTo>
                  <a:pt x="8947" y="10482"/>
                </a:lnTo>
                <a:lnTo>
                  <a:pt x="8931" y="10491"/>
                </a:lnTo>
                <a:lnTo>
                  <a:pt x="8914" y="10500"/>
                </a:lnTo>
                <a:lnTo>
                  <a:pt x="8896" y="10509"/>
                </a:lnTo>
                <a:lnTo>
                  <a:pt x="8878" y="10516"/>
                </a:lnTo>
                <a:lnTo>
                  <a:pt x="8860" y="10523"/>
                </a:lnTo>
                <a:lnTo>
                  <a:pt x="8842" y="10528"/>
                </a:lnTo>
                <a:lnTo>
                  <a:pt x="8823" y="10533"/>
                </a:lnTo>
                <a:lnTo>
                  <a:pt x="8804" y="10537"/>
                </a:lnTo>
                <a:lnTo>
                  <a:pt x="8785" y="10540"/>
                </a:lnTo>
                <a:lnTo>
                  <a:pt x="8766" y="10541"/>
                </a:lnTo>
                <a:lnTo>
                  <a:pt x="8747" y="10543"/>
                </a:lnTo>
                <a:lnTo>
                  <a:pt x="8728" y="10543"/>
                </a:lnTo>
                <a:lnTo>
                  <a:pt x="8709" y="10543"/>
                </a:lnTo>
                <a:lnTo>
                  <a:pt x="8690" y="10541"/>
                </a:lnTo>
                <a:lnTo>
                  <a:pt x="8671" y="10538"/>
                </a:lnTo>
                <a:lnTo>
                  <a:pt x="8652" y="10535"/>
                </a:lnTo>
                <a:lnTo>
                  <a:pt x="8633" y="10530"/>
                </a:lnTo>
                <a:lnTo>
                  <a:pt x="8614" y="10525"/>
                </a:lnTo>
                <a:lnTo>
                  <a:pt x="8595" y="10519"/>
                </a:lnTo>
                <a:lnTo>
                  <a:pt x="8577" y="10512"/>
                </a:lnTo>
                <a:lnTo>
                  <a:pt x="8559" y="10504"/>
                </a:lnTo>
                <a:lnTo>
                  <a:pt x="8542" y="10495"/>
                </a:lnTo>
                <a:lnTo>
                  <a:pt x="8525" y="10485"/>
                </a:lnTo>
                <a:lnTo>
                  <a:pt x="8508" y="10474"/>
                </a:lnTo>
                <a:lnTo>
                  <a:pt x="8492" y="10462"/>
                </a:lnTo>
                <a:lnTo>
                  <a:pt x="8476" y="10449"/>
                </a:lnTo>
                <a:lnTo>
                  <a:pt x="7728" y="9815"/>
                </a:lnTo>
                <a:lnTo>
                  <a:pt x="7705" y="9824"/>
                </a:lnTo>
                <a:lnTo>
                  <a:pt x="7683" y="9831"/>
                </a:lnTo>
                <a:lnTo>
                  <a:pt x="7661" y="9839"/>
                </a:lnTo>
                <a:lnTo>
                  <a:pt x="7638" y="9846"/>
                </a:lnTo>
                <a:lnTo>
                  <a:pt x="7615" y="9852"/>
                </a:lnTo>
                <a:lnTo>
                  <a:pt x="7591" y="9858"/>
                </a:lnTo>
                <a:lnTo>
                  <a:pt x="7568" y="9864"/>
                </a:lnTo>
                <a:lnTo>
                  <a:pt x="7544" y="9868"/>
                </a:lnTo>
                <a:lnTo>
                  <a:pt x="7520" y="9873"/>
                </a:lnTo>
                <a:lnTo>
                  <a:pt x="7497" y="9877"/>
                </a:lnTo>
                <a:lnTo>
                  <a:pt x="7473" y="9880"/>
                </a:lnTo>
                <a:lnTo>
                  <a:pt x="7449" y="9883"/>
                </a:lnTo>
                <a:lnTo>
                  <a:pt x="7424" y="9886"/>
                </a:lnTo>
                <a:lnTo>
                  <a:pt x="7399" y="9887"/>
                </a:lnTo>
                <a:lnTo>
                  <a:pt x="7374" y="9889"/>
                </a:lnTo>
                <a:lnTo>
                  <a:pt x="7350" y="9889"/>
                </a:lnTo>
                <a:lnTo>
                  <a:pt x="6849" y="10639"/>
                </a:lnTo>
                <a:lnTo>
                  <a:pt x="6840" y="10652"/>
                </a:lnTo>
                <a:lnTo>
                  <a:pt x="6831" y="10663"/>
                </a:lnTo>
                <a:lnTo>
                  <a:pt x="6820" y="10674"/>
                </a:lnTo>
                <a:lnTo>
                  <a:pt x="6810" y="10684"/>
                </a:lnTo>
                <a:lnTo>
                  <a:pt x="6798" y="10693"/>
                </a:lnTo>
                <a:lnTo>
                  <a:pt x="6785" y="10702"/>
                </a:lnTo>
                <a:lnTo>
                  <a:pt x="6773" y="10710"/>
                </a:lnTo>
                <a:lnTo>
                  <a:pt x="6760" y="10717"/>
                </a:lnTo>
                <a:lnTo>
                  <a:pt x="6746" y="10724"/>
                </a:lnTo>
                <a:lnTo>
                  <a:pt x="6732" y="10729"/>
                </a:lnTo>
                <a:lnTo>
                  <a:pt x="6717" y="10734"/>
                </a:lnTo>
                <a:lnTo>
                  <a:pt x="6702" y="10738"/>
                </a:lnTo>
                <a:lnTo>
                  <a:pt x="6686" y="10742"/>
                </a:lnTo>
                <a:lnTo>
                  <a:pt x="6671" y="10744"/>
                </a:lnTo>
                <a:lnTo>
                  <a:pt x="6654" y="10746"/>
                </a:lnTo>
                <a:lnTo>
                  <a:pt x="6638" y="10747"/>
                </a:lnTo>
                <a:lnTo>
                  <a:pt x="6621" y="10747"/>
                </a:lnTo>
                <a:lnTo>
                  <a:pt x="6604" y="10747"/>
                </a:lnTo>
                <a:lnTo>
                  <a:pt x="6586" y="10746"/>
                </a:lnTo>
                <a:lnTo>
                  <a:pt x="6569" y="10744"/>
                </a:lnTo>
                <a:lnTo>
                  <a:pt x="6551" y="10742"/>
                </a:lnTo>
                <a:lnTo>
                  <a:pt x="6533" y="10738"/>
                </a:lnTo>
                <a:lnTo>
                  <a:pt x="6515" y="10734"/>
                </a:lnTo>
                <a:lnTo>
                  <a:pt x="6498" y="10729"/>
                </a:lnTo>
                <a:lnTo>
                  <a:pt x="6480" y="10723"/>
                </a:lnTo>
                <a:lnTo>
                  <a:pt x="6462" y="10717"/>
                </a:lnTo>
                <a:lnTo>
                  <a:pt x="6444" y="10709"/>
                </a:lnTo>
                <a:lnTo>
                  <a:pt x="6427" y="10700"/>
                </a:lnTo>
                <a:lnTo>
                  <a:pt x="6409" y="10692"/>
                </a:lnTo>
                <a:lnTo>
                  <a:pt x="6392" y="10682"/>
                </a:lnTo>
                <a:lnTo>
                  <a:pt x="6373" y="10672"/>
                </a:lnTo>
                <a:lnTo>
                  <a:pt x="6357" y="10660"/>
                </a:lnTo>
                <a:lnTo>
                  <a:pt x="6356" y="10660"/>
                </a:lnTo>
                <a:lnTo>
                  <a:pt x="6339" y="10649"/>
                </a:lnTo>
                <a:lnTo>
                  <a:pt x="6322" y="10637"/>
                </a:lnTo>
                <a:lnTo>
                  <a:pt x="6307" y="10624"/>
                </a:lnTo>
                <a:lnTo>
                  <a:pt x="6292" y="10611"/>
                </a:lnTo>
                <a:lnTo>
                  <a:pt x="6278" y="10598"/>
                </a:lnTo>
                <a:lnTo>
                  <a:pt x="6264" y="10584"/>
                </a:lnTo>
                <a:lnTo>
                  <a:pt x="6252" y="10570"/>
                </a:lnTo>
                <a:lnTo>
                  <a:pt x="6240" y="10555"/>
                </a:lnTo>
                <a:lnTo>
                  <a:pt x="6228" y="10540"/>
                </a:lnTo>
                <a:lnTo>
                  <a:pt x="6217" y="10525"/>
                </a:lnTo>
                <a:lnTo>
                  <a:pt x="6207" y="10510"/>
                </a:lnTo>
                <a:lnTo>
                  <a:pt x="6198" y="10495"/>
                </a:lnTo>
                <a:lnTo>
                  <a:pt x="6190" y="10479"/>
                </a:lnTo>
                <a:lnTo>
                  <a:pt x="6181" y="10464"/>
                </a:lnTo>
                <a:lnTo>
                  <a:pt x="6174" y="10448"/>
                </a:lnTo>
                <a:lnTo>
                  <a:pt x="6168" y="10432"/>
                </a:lnTo>
                <a:lnTo>
                  <a:pt x="6163" y="10417"/>
                </a:lnTo>
                <a:lnTo>
                  <a:pt x="6158" y="10401"/>
                </a:lnTo>
                <a:lnTo>
                  <a:pt x="6154" y="10385"/>
                </a:lnTo>
                <a:lnTo>
                  <a:pt x="6152" y="10368"/>
                </a:lnTo>
                <a:lnTo>
                  <a:pt x="6149" y="10353"/>
                </a:lnTo>
                <a:lnTo>
                  <a:pt x="6149" y="10338"/>
                </a:lnTo>
                <a:lnTo>
                  <a:pt x="6148" y="10322"/>
                </a:lnTo>
                <a:lnTo>
                  <a:pt x="6149" y="10307"/>
                </a:lnTo>
                <a:lnTo>
                  <a:pt x="6150" y="10292"/>
                </a:lnTo>
                <a:lnTo>
                  <a:pt x="6152" y="10278"/>
                </a:lnTo>
                <a:lnTo>
                  <a:pt x="6156" y="10263"/>
                </a:lnTo>
                <a:lnTo>
                  <a:pt x="6160" y="10249"/>
                </a:lnTo>
                <a:lnTo>
                  <a:pt x="6165" y="10236"/>
                </a:lnTo>
                <a:lnTo>
                  <a:pt x="6171" y="10221"/>
                </a:lnTo>
                <a:lnTo>
                  <a:pt x="6178" y="10208"/>
                </a:lnTo>
                <a:lnTo>
                  <a:pt x="6187" y="10195"/>
                </a:lnTo>
                <a:close/>
                <a:moveTo>
                  <a:pt x="9739" y="1952"/>
                </a:moveTo>
                <a:lnTo>
                  <a:pt x="8050" y="2929"/>
                </a:lnTo>
                <a:lnTo>
                  <a:pt x="6361" y="3905"/>
                </a:lnTo>
                <a:lnTo>
                  <a:pt x="6361" y="2490"/>
                </a:lnTo>
                <a:lnTo>
                  <a:pt x="6085" y="2544"/>
                </a:lnTo>
                <a:lnTo>
                  <a:pt x="5814" y="2608"/>
                </a:lnTo>
                <a:lnTo>
                  <a:pt x="5546" y="2686"/>
                </a:lnTo>
                <a:lnTo>
                  <a:pt x="5285" y="2773"/>
                </a:lnTo>
                <a:lnTo>
                  <a:pt x="5028" y="2873"/>
                </a:lnTo>
                <a:lnTo>
                  <a:pt x="4777" y="2983"/>
                </a:lnTo>
                <a:lnTo>
                  <a:pt x="4531" y="3102"/>
                </a:lnTo>
                <a:lnTo>
                  <a:pt x="4292" y="3233"/>
                </a:lnTo>
                <a:lnTo>
                  <a:pt x="4059" y="3374"/>
                </a:lnTo>
                <a:lnTo>
                  <a:pt x="3833" y="3524"/>
                </a:lnTo>
                <a:lnTo>
                  <a:pt x="3614" y="3684"/>
                </a:lnTo>
                <a:lnTo>
                  <a:pt x="3402" y="3852"/>
                </a:lnTo>
                <a:lnTo>
                  <a:pt x="3197" y="4030"/>
                </a:lnTo>
                <a:lnTo>
                  <a:pt x="3000" y="4216"/>
                </a:lnTo>
                <a:lnTo>
                  <a:pt x="2812" y="4410"/>
                </a:lnTo>
                <a:lnTo>
                  <a:pt x="2632" y="4612"/>
                </a:lnTo>
                <a:lnTo>
                  <a:pt x="2460" y="4822"/>
                </a:lnTo>
                <a:lnTo>
                  <a:pt x="2297" y="5039"/>
                </a:lnTo>
                <a:lnTo>
                  <a:pt x="2144" y="5263"/>
                </a:lnTo>
                <a:lnTo>
                  <a:pt x="2000" y="5494"/>
                </a:lnTo>
                <a:lnTo>
                  <a:pt x="1866" y="5732"/>
                </a:lnTo>
                <a:lnTo>
                  <a:pt x="1743" y="5975"/>
                </a:lnTo>
                <a:lnTo>
                  <a:pt x="1629" y="6225"/>
                </a:lnTo>
                <a:lnTo>
                  <a:pt x="1527" y="6479"/>
                </a:lnTo>
                <a:lnTo>
                  <a:pt x="1435" y="6740"/>
                </a:lnTo>
                <a:lnTo>
                  <a:pt x="1355" y="7006"/>
                </a:lnTo>
                <a:lnTo>
                  <a:pt x="1285" y="7276"/>
                </a:lnTo>
                <a:lnTo>
                  <a:pt x="1229" y="7551"/>
                </a:lnTo>
                <a:lnTo>
                  <a:pt x="1184" y="7830"/>
                </a:lnTo>
                <a:lnTo>
                  <a:pt x="1152" y="8112"/>
                </a:lnTo>
                <a:lnTo>
                  <a:pt x="1133" y="8399"/>
                </a:lnTo>
                <a:lnTo>
                  <a:pt x="1126" y="8688"/>
                </a:lnTo>
                <a:lnTo>
                  <a:pt x="1134" y="9011"/>
                </a:lnTo>
                <a:lnTo>
                  <a:pt x="1159" y="9330"/>
                </a:lnTo>
                <a:lnTo>
                  <a:pt x="1198" y="9644"/>
                </a:lnTo>
                <a:lnTo>
                  <a:pt x="1253" y="9953"/>
                </a:lnTo>
                <a:lnTo>
                  <a:pt x="1324" y="10257"/>
                </a:lnTo>
                <a:lnTo>
                  <a:pt x="1408" y="10555"/>
                </a:lnTo>
                <a:lnTo>
                  <a:pt x="1507" y="10846"/>
                </a:lnTo>
                <a:lnTo>
                  <a:pt x="1620" y="11131"/>
                </a:lnTo>
                <a:lnTo>
                  <a:pt x="1746" y="11410"/>
                </a:lnTo>
                <a:lnTo>
                  <a:pt x="1884" y="11681"/>
                </a:lnTo>
                <a:lnTo>
                  <a:pt x="2036" y="11944"/>
                </a:lnTo>
                <a:lnTo>
                  <a:pt x="2200" y="12199"/>
                </a:lnTo>
                <a:lnTo>
                  <a:pt x="2375" y="12445"/>
                </a:lnTo>
                <a:lnTo>
                  <a:pt x="2562" y="12683"/>
                </a:lnTo>
                <a:lnTo>
                  <a:pt x="2759" y="12911"/>
                </a:lnTo>
                <a:lnTo>
                  <a:pt x="2968" y="13129"/>
                </a:lnTo>
                <a:lnTo>
                  <a:pt x="3185" y="13338"/>
                </a:lnTo>
                <a:lnTo>
                  <a:pt x="3413" y="13535"/>
                </a:lnTo>
                <a:lnTo>
                  <a:pt x="3650" y="13722"/>
                </a:lnTo>
                <a:lnTo>
                  <a:pt x="3896" y="13897"/>
                </a:lnTo>
                <a:lnTo>
                  <a:pt x="4151" y="14061"/>
                </a:lnTo>
                <a:lnTo>
                  <a:pt x="4414" y="14213"/>
                </a:lnTo>
                <a:lnTo>
                  <a:pt x="4685" y="14352"/>
                </a:lnTo>
                <a:lnTo>
                  <a:pt x="4962" y="14478"/>
                </a:lnTo>
                <a:lnTo>
                  <a:pt x="5248" y="14591"/>
                </a:lnTo>
                <a:lnTo>
                  <a:pt x="5539" y="14690"/>
                </a:lnTo>
                <a:lnTo>
                  <a:pt x="5837" y="14775"/>
                </a:lnTo>
                <a:lnTo>
                  <a:pt x="6140" y="14845"/>
                </a:lnTo>
                <a:lnTo>
                  <a:pt x="6449" y="14901"/>
                </a:lnTo>
                <a:lnTo>
                  <a:pt x="6762" y="14940"/>
                </a:lnTo>
                <a:lnTo>
                  <a:pt x="7080" y="14965"/>
                </a:lnTo>
                <a:lnTo>
                  <a:pt x="7403" y="14973"/>
                </a:lnTo>
                <a:lnTo>
                  <a:pt x="7655" y="14968"/>
                </a:lnTo>
                <a:lnTo>
                  <a:pt x="7905" y="14953"/>
                </a:lnTo>
                <a:lnTo>
                  <a:pt x="8152" y="14929"/>
                </a:lnTo>
                <a:lnTo>
                  <a:pt x="8396" y="14894"/>
                </a:lnTo>
                <a:lnTo>
                  <a:pt x="8638" y="14850"/>
                </a:lnTo>
                <a:lnTo>
                  <a:pt x="8876" y="14798"/>
                </a:lnTo>
                <a:lnTo>
                  <a:pt x="9110" y="14737"/>
                </a:lnTo>
                <a:lnTo>
                  <a:pt x="9342" y="14665"/>
                </a:lnTo>
                <a:lnTo>
                  <a:pt x="9569" y="14587"/>
                </a:lnTo>
                <a:lnTo>
                  <a:pt x="9792" y="14499"/>
                </a:lnTo>
                <a:lnTo>
                  <a:pt x="10010" y="14403"/>
                </a:lnTo>
                <a:lnTo>
                  <a:pt x="10225" y="14299"/>
                </a:lnTo>
                <a:lnTo>
                  <a:pt x="10435" y="14188"/>
                </a:lnTo>
                <a:lnTo>
                  <a:pt x="10641" y="14068"/>
                </a:lnTo>
                <a:lnTo>
                  <a:pt x="10841" y="13942"/>
                </a:lnTo>
                <a:lnTo>
                  <a:pt x="11036" y="13808"/>
                </a:lnTo>
                <a:lnTo>
                  <a:pt x="11226" y="13667"/>
                </a:lnTo>
                <a:lnTo>
                  <a:pt x="11410" y="13519"/>
                </a:lnTo>
                <a:lnTo>
                  <a:pt x="11589" y="13365"/>
                </a:lnTo>
                <a:lnTo>
                  <a:pt x="11761" y="13203"/>
                </a:lnTo>
                <a:lnTo>
                  <a:pt x="11928" y="13036"/>
                </a:lnTo>
                <a:lnTo>
                  <a:pt x="12088" y="12863"/>
                </a:lnTo>
                <a:lnTo>
                  <a:pt x="12241" y="12683"/>
                </a:lnTo>
                <a:lnTo>
                  <a:pt x="12388" y="12498"/>
                </a:lnTo>
                <a:lnTo>
                  <a:pt x="12529" y="12307"/>
                </a:lnTo>
                <a:lnTo>
                  <a:pt x="12661" y="12112"/>
                </a:lnTo>
                <a:lnTo>
                  <a:pt x="12787" y="11911"/>
                </a:lnTo>
                <a:lnTo>
                  <a:pt x="12906" y="11705"/>
                </a:lnTo>
                <a:lnTo>
                  <a:pt x="13016" y="11493"/>
                </a:lnTo>
                <a:lnTo>
                  <a:pt x="13119" y="11278"/>
                </a:lnTo>
                <a:lnTo>
                  <a:pt x="13214" y="11059"/>
                </a:lnTo>
                <a:lnTo>
                  <a:pt x="13301" y="10834"/>
                </a:lnTo>
                <a:lnTo>
                  <a:pt x="14420" y="11044"/>
                </a:lnTo>
                <a:lnTo>
                  <a:pt x="14323" y="11316"/>
                </a:lnTo>
                <a:lnTo>
                  <a:pt x="14214" y="11584"/>
                </a:lnTo>
                <a:lnTo>
                  <a:pt x="14097" y="11847"/>
                </a:lnTo>
                <a:lnTo>
                  <a:pt x="13969" y="12103"/>
                </a:lnTo>
                <a:lnTo>
                  <a:pt x="13831" y="12355"/>
                </a:lnTo>
                <a:lnTo>
                  <a:pt x="13684" y="12600"/>
                </a:lnTo>
                <a:lnTo>
                  <a:pt x="13529" y="12840"/>
                </a:lnTo>
                <a:lnTo>
                  <a:pt x="13365" y="13071"/>
                </a:lnTo>
                <a:lnTo>
                  <a:pt x="13192" y="13298"/>
                </a:lnTo>
                <a:lnTo>
                  <a:pt x="13011" y="13517"/>
                </a:lnTo>
                <a:lnTo>
                  <a:pt x="12821" y="13729"/>
                </a:lnTo>
                <a:lnTo>
                  <a:pt x="12624" y="13933"/>
                </a:lnTo>
                <a:lnTo>
                  <a:pt x="12419" y="14130"/>
                </a:lnTo>
                <a:lnTo>
                  <a:pt x="12207" y="14319"/>
                </a:lnTo>
                <a:lnTo>
                  <a:pt x="11988" y="14500"/>
                </a:lnTo>
                <a:lnTo>
                  <a:pt x="11762" y="14672"/>
                </a:lnTo>
                <a:lnTo>
                  <a:pt x="11529" y="14836"/>
                </a:lnTo>
                <a:lnTo>
                  <a:pt x="11290" y="14991"/>
                </a:lnTo>
                <a:lnTo>
                  <a:pt x="11044" y="15138"/>
                </a:lnTo>
                <a:lnTo>
                  <a:pt x="10793" y="15274"/>
                </a:lnTo>
                <a:lnTo>
                  <a:pt x="10536" y="15402"/>
                </a:lnTo>
                <a:lnTo>
                  <a:pt x="10274" y="15518"/>
                </a:lnTo>
                <a:lnTo>
                  <a:pt x="10005" y="15626"/>
                </a:lnTo>
                <a:lnTo>
                  <a:pt x="9734" y="15723"/>
                </a:lnTo>
                <a:lnTo>
                  <a:pt x="9456" y="15809"/>
                </a:lnTo>
                <a:lnTo>
                  <a:pt x="9174" y="15886"/>
                </a:lnTo>
                <a:lnTo>
                  <a:pt x="8888" y="15950"/>
                </a:lnTo>
                <a:lnTo>
                  <a:pt x="8598" y="16003"/>
                </a:lnTo>
                <a:lnTo>
                  <a:pt x="8304" y="16046"/>
                </a:lnTo>
                <a:lnTo>
                  <a:pt x="8006" y="16076"/>
                </a:lnTo>
                <a:lnTo>
                  <a:pt x="7706" y="16094"/>
                </a:lnTo>
                <a:lnTo>
                  <a:pt x="7403" y="16100"/>
                </a:lnTo>
                <a:lnTo>
                  <a:pt x="7023" y="16091"/>
                </a:lnTo>
                <a:lnTo>
                  <a:pt x="6647" y="16062"/>
                </a:lnTo>
                <a:lnTo>
                  <a:pt x="6277" y="16014"/>
                </a:lnTo>
                <a:lnTo>
                  <a:pt x="5913" y="15949"/>
                </a:lnTo>
                <a:lnTo>
                  <a:pt x="5555" y="15867"/>
                </a:lnTo>
                <a:lnTo>
                  <a:pt x="5205" y="15766"/>
                </a:lnTo>
                <a:lnTo>
                  <a:pt x="4861" y="15649"/>
                </a:lnTo>
                <a:lnTo>
                  <a:pt x="4525" y="15516"/>
                </a:lnTo>
                <a:lnTo>
                  <a:pt x="4197" y="15367"/>
                </a:lnTo>
                <a:lnTo>
                  <a:pt x="3878" y="15203"/>
                </a:lnTo>
                <a:lnTo>
                  <a:pt x="3568" y="15025"/>
                </a:lnTo>
                <a:lnTo>
                  <a:pt x="3268" y="14832"/>
                </a:lnTo>
                <a:lnTo>
                  <a:pt x="2978" y="14625"/>
                </a:lnTo>
                <a:lnTo>
                  <a:pt x="2697" y="14404"/>
                </a:lnTo>
                <a:lnTo>
                  <a:pt x="2429" y="14171"/>
                </a:lnTo>
                <a:lnTo>
                  <a:pt x="2172" y="13925"/>
                </a:lnTo>
                <a:lnTo>
                  <a:pt x="1926" y="13668"/>
                </a:lnTo>
                <a:lnTo>
                  <a:pt x="1693" y="13399"/>
                </a:lnTo>
                <a:lnTo>
                  <a:pt x="1473" y="13119"/>
                </a:lnTo>
                <a:lnTo>
                  <a:pt x="1266" y="12828"/>
                </a:lnTo>
                <a:lnTo>
                  <a:pt x="1073" y="12528"/>
                </a:lnTo>
                <a:lnTo>
                  <a:pt x="895" y="12217"/>
                </a:lnTo>
                <a:lnTo>
                  <a:pt x="732" y="11898"/>
                </a:lnTo>
                <a:lnTo>
                  <a:pt x="583" y="11569"/>
                </a:lnTo>
                <a:lnTo>
                  <a:pt x="450" y="11233"/>
                </a:lnTo>
                <a:lnTo>
                  <a:pt x="334" y="10889"/>
                </a:lnTo>
                <a:lnTo>
                  <a:pt x="233" y="10537"/>
                </a:lnTo>
                <a:lnTo>
                  <a:pt x="151" y="10179"/>
                </a:lnTo>
                <a:lnTo>
                  <a:pt x="85" y="9815"/>
                </a:lnTo>
                <a:lnTo>
                  <a:pt x="38" y="9445"/>
                </a:lnTo>
                <a:lnTo>
                  <a:pt x="9" y="9069"/>
                </a:lnTo>
                <a:lnTo>
                  <a:pt x="0" y="8688"/>
                </a:lnTo>
                <a:lnTo>
                  <a:pt x="8" y="8341"/>
                </a:lnTo>
                <a:lnTo>
                  <a:pt x="32" y="7998"/>
                </a:lnTo>
                <a:lnTo>
                  <a:pt x="71" y="7659"/>
                </a:lnTo>
                <a:lnTo>
                  <a:pt x="126" y="7323"/>
                </a:lnTo>
                <a:lnTo>
                  <a:pt x="195" y="6994"/>
                </a:lnTo>
                <a:lnTo>
                  <a:pt x="279" y="6670"/>
                </a:lnTo>
                <a:lnTo>
                  <a:pt x="377" y="6352"/>
                </a:lnTo>
                <a:lnTo>
                  <a:pt x="489" y="6041"/>
                </a:lnTo>
                <a:lnTo>
                  <a:pt x="614" y="5736"/>
                </a:lnTo>
                <a:lnTo>
                  <a:pt x="752" y="5437"/>
                </a:lnTo>
                <a:lnTo>
                  <a:pt x="902" y="5146"/>
                </a:lnTo>
                <a:lnTo>
                  <a:pt x="1066" y="4862"/>
                </a:lnTo>
                <a:lnTo>
                  <a:pt x="1241" y="4587"/>
                </a:lnTo>
                <a:lnTo>
                  <a:pt x="1428" y="4320"/>
                </a:lnTo>
                <a:lnTo>
                  <a:pt x="1626" y="4061"/>
                </a:lnTo>
                <a:lnTo>
                  <a:pt x="1835" y="3812"/>
                </a:lnTo>
                <a:lnTo>
                  <a:pt x="2054" y="3572"/>
                </a:lnTo>
                <a:lnTo>
                  <a:pt x="2283" y="3343"/>
                </a:lnTo>
                <a:lnTo>
                  <a:pt x="2522" y="3122"/>
                </a:lnTo>
                <a:lnTo>
                  <a:pt x="2772" y="2913"/>
                </a:lnTo>
                <a:lnTo>
                  <a:pt x="3029" y="2715"/>
                </a:lnTo>
                <a:lnTo>
                  <a:pt x="3295" y="2527"/>
                </a:lnTo>
                <a:lnTo>
                  <a:pt x="3571" y="2352"/>
                </a:lnTo>
                <a:lnTo>
                  <a:pt x="3853" y="2188"/>
                </a:lnTo>
                <a:lnTo>
                  <a:pt x="4143" y="2037"/>
                </a:lnTo>
                <a:lnTo>
                  <a:pt x="4442" y="1898"/>
                </a:lnTo>
                <a:lnTo>
                  <a:pt x="4745" y="1772"/>
                </a:lnTo>
                <a:lnTo>
                  <a:pt x="5057" y="1659"/>
                </a:lnTo>
                <a:lnTo>
                  <a:pt x="5375" y="1561"/>
                </a:lnTo>
                <a:lnTo>
                  <a:pt x="5698" y="1476"/>
                </a:lnTo>
                <a:lnTo>
                  <a:pt x="6027" y="1406"/>
                </a:lnTo>
                <a:lnTo>
                  <a:pt x="6361" y="1349"/>
                </a:lnTo>
                <a:lnTo>
                  <a:pt x="6361" y="0"/>
                </a:lnTo>
                <a:lnTo>
                  <a:pt x="8050" y="976"/>
                </a:lnTo>
                <a:lnTo>
                  <a:pt x="9739" y="1952"/>
                </a:lnTo>
                <a:close/>
                <a:moveTo>
                  <a:pt x="12449" y="4959"/>
                </a:moveTo>
                <a:lnTo>
                  <a:pt x="13380" y="4324"/>
                </a:lnTo>
                <a:lnTo>
                  <a:pt x="13428" y="4392"/>
                </a:lnTo>
                <a:lnTo>
                  <a:pt x="13476" y="4461"/>
                </a:lnTo>
                <a:lnTo>
                  <a:pt x="13524" y="4530"/>
                </a:lnTo>
                <a:lnTo>
                  <a:pt x="13571" y="4600"/>
                </a:lnTo>
                <a:lnTo>
                  <a:pt x="13617" y="4670"/>
                </a:lnTo>
                <a:lnTo>
                  <a:pt x="13661" y="4740"/>
                </a:lnTo>
                <a:lnTo>
                  <a:pt x="13707" y="4812"/>
                </a:lnTo>
                <a:lnTo>
                  <a:pt x="13751" y="4883"/>
                </a:lnTo>
                <a:lnTo>
                  <a:pt x="13793" y="4956"/>
                </a:lnTo>
                <a:lnTo>
                  <a:pt x="13835" y="5028"/>
                </a:lnTo>
                <a:lnTo>
                  <a:pt x="13876" y="5102"/>
                </a:lnTo>
                <a:lnTo>
                  <a:pt x="13917" y="5175"/>
                </a:lnTo>
                <a:lnTo>
                  <a:pt x="13956" y="5250"/>
                </a:lnTo>
                <a:lnTo>
                  <a:pt x="13995" y="5324"/>
                </a:lnTo>
                <a:lnTo>
                  <a:pt x="14033" y="5400"/>
                </a:lnTo>
                <a:lnTo>
                  <a:pt x="14070" y="5475"/>
                </a:lnTo>
                <a:lnTo>
                  <a:pt x="13075" y="6004"/>
                </a:lnTo>
                <a:lnTo>
                  <a:pt x="13042" y="5936"/>
                </a:lnTo>
                <a:lnTo>
                  <a:pt x="13008" y="5867"/>
                </a:lnTo>
                <a:lnTo>
                  <a:pt x="12973" y="5799"/>
                </a:lnTo>
                <a:lnTo>
                  <a:pt x="12938" y="5732"/>
                </a:lnTo>
                <a:lnTo>
                  <a:pt x="12901" y="5665"/>
                </a:lnTo>
                <a:lnTo>
                  <a:pt x="12863" y="5598"/>
                </a:lnTo>
                <a:lnTo>
                  <a:pt x="12825" y="5531"/>
                </a:lnTo>
                <a:lnTo>
                  <a:pt x="12787" y="5466"/>
                </a:lnTo>
                <a:lnTo>
                  <a:pt x="12747" y="5401"/>
                </a:lnTo>
                <a:lnTo>
                  <a:pt x="12707" y="5336"/>
                </a:lnTo>
                <a:lnTo>
                  <a:pt x="12665" y="5272"/>
                </a:lnTo>
                <a:lnTo>
                  <a:pt x="12624" y="5208"/>
                </a:lnTo>
                <a:lnTo>
                  <a:pt x="12582" y="5146"/>
                </a:lnTo>
                <a:lnTo>
                  <a:pt x="12538" y="5083"/>
                </a:lnTo>
                <a:lnTo>
                  <a:pt x="12494" y="5021"/>
                </a:lnTo>
                <a:lnTo>
                  <a:pt x="12449" y="4959"/>
                </a:lnTo>
                <a:close/>
                <a:moveTo>
                  <a:pt x="13679" y="8685"/>
                </a:moveTo>
                <a:lnTo>
                  <a:pt x="14805" y="8645"/>
                </a:lnTo>
                <a:lnTo>
                  <a:pt x="14805" y="8656"/>
                </a:lnTo>
                <a:lnTo>
                  <a:pt x="14805" y="8667"/>
                </a:lnTo>
                <a:lnTo>
                  <a:pt x="14805" y="8678"/>
                </a:lnTo>
                <a:lnTo>
                  <a:pt x="14805" y="8688"/>
                </a:lnTo>
                <a:lnTo>
                  <a:pt x="14804" y="8787"/>
                </a:lnTo>
                <a:lnTo>
                  <a:pt x="14802" y="8885"/>
                </a:lnTo>
                <a:lnTo>
                  <a:pt x="14799" y="8984"/>
                </a:lnTo>
                <a:lnTo>
                  <a:pt x="14794" y="9081"/>
                </a:lnTo>
                <a:lnTo>
                  <a:pt x="14789" y="9178"/>
                </a:lnTo>
                <a:lnTo>
                  <a:pt x="14781" y="9276"/>
                </a:lnTo>
                <a:lnTo>
                  <a:pt x="14773" y="9372"/>
                </a:lnTo>
                <a:lnTo>
                  <a:pt x="14764" y="9468"/>
                </a:lnTo>
                <a:lnTo>
                  <a:pt x="14753" y="9564"/>
                </a:lnTo>
                <a:lnTo>
                  <a:pt x="14741" y="9660"/>
                </a:lnTo>
                <a:lnTo>
                  <a:pt x="14728" y="9755"/>
                </a:lnTo>
                <a:lnTo>
                  <a:pt x="14714" y="9849"/>
                </a:lnTo>
                <a:lnTo>
                  <a:pt x="14697" y="9944"/>
                </a:lnTo>
                <a:lnTo>
                  <a:pt x="14680" y="10037"/>
                </a:lnTo>
                <a:lnTo>
                  <a:pt x="14662" y="10132"/>
                </a:lnTo>
                <a:lnTo>
                  <a:pt x="14644" y="10225"/>
                </a:lnTo>
                <a:lnTo>
                  <a:pt x="13537" y="10017"/>
                </a:lnTo>
                <a:lnTo>
                  <a:pt x="13553" y="9938"/>
                </a:lnTo>
                <a:lnTo>
                  <a:pt x="13569" y="9856"/>
                </a:lnTo>
                <a:lnTo>
                  <a:pt x="13584" y="9776"/>
                </a:lnTo>
                <a:lnTo>
                  <a:pt x="13598" y="9693"/>
                </a:lnTo>
                <a:lnTo>
                  <a:pt x="13610" y="9612"/>
                </a:lnTo>
                <a:lnTo>
                  <a:pt x="13622" y="9529"/>
                </a:lnTo>
                <a:lnTo>
                  <a:pt x="13633" y="9447"/>
                </a:lnTo>
                <a:lnTo>
                  <a:pt x="13642" y="9363"/>
                </a:lnTo>
                <a:lnTo>
                  <a:pt x="13650" y="9280"/>
                </a:lnTo>
                <a:lnTo>
                  <a:pt x="13658" y="9197"/>
                </a:lnTo>
                <a:lnTo>
                  <a:pt x="13664" y="9113"/>
                </a:lnTo>
                <a:lnTo>
                  <a:pt x="13669" y="9028"/>
                </a:lnTo>
                <a:lnTo>
                  <a:pt x="13673" y="8945"/>
                </a:lnTo>
                <a:lnTo>
                  <a:pt x="13676" y="8859"/>
                </a:lnTo>
                <a:lnTo>
                  <a:pt x="13678" y="8773"/>
                </a:lnTo>
                <a:lnTo>
                  <a:pt x="13679" y="8688"/>
                </a:lnTo>
                <a:lnTo>
                  <a:pt x="13679" y="8687"/>
                </a:lnTo>
                <a:lnTo>
                  <a:pt x="13679" y="8685"/>
                </a:lnTo>
                <a:close/>
                <a:moveTo>
                  <a:pt x="13387" y="6796"/>
                </a:moveTo>
                <a:lnTo>
                  <a:pt x="14396" y="6260"/>
                </a:lnTo>
                <a:lnTo>
                  <a:pt x="14427" y="6353"/>
                </a:lnTo>
                <a:lnTo>
                  <a:pt x="14457" y="6446"/>
                </a:lnTo>
                <a:lnTo>
                  <a:pt x="14486" y="6540"/>
                </a:lnTo>
                <a:lnTo>
                  <a:pt x="14514" y="6633"/>
                </a:lnTo>
                <a:lnTo>
                  <a:pt x="14541" y="6729"/>
                </a:lnTo>
                <a:lnTo>
                  <a:pt x="14566" y="6823"/>
                </a:lnTo>
                <a:lnTo>
                  <a:pt x="14590" y="6919"/>
                </a:lnTo>
                <a:lnTo>
                  <a:pt x="14613" y="7015"/>
                </a:lnTo>
                <a:lnTo>
                  <a:pt x="14635" y="7112"/>
                </a:lnTo>
                <a:lnTo>
                  <a:pt x="14655" y="7209"/>
                </a:lnTo>
                <a:lnTo>
                  <a:pt x="14674" y="7306"/>
                </a:lnTo>
                <a:lnTo>
                  <a:pt x="14692" y="7404"/>
                </a:lnTo>
                <a:lnTo>
                  <a:pt x="14709" y="7503"/>
                </a:lnTo>
                <a:lnTo>
                  <a:pt x="14725" y="7601"/>
                </a:lnTo>
                <a:lnTo>
                  <a:pt x="14739" y="7701"/>
                </a:lnTo>
                <a:lnTo>
                  <a:pt x="14752" y="7799"/>
                </a:lnTo>
                <a:lnTo>
                  <a:pt x="13621" y="7840"/>
                </a:lnTo>
                <a:lnTo>
                  <a:pt x="13611" y="7773"/>
                </a:lnTo>
                <a:lnTo>
                  <a:pt x="13601" y="7706"/>
                </a:lnTo>
                <a:lnTo>
                  <a:pt x="13590" y="7640"/>
                </a:lnTo>
                <a:lnTo>
                  <a:pt x="13579" y="7573"/>
                </a:lnTo>
                <a:lnTo>
                  <a:pt x="13566" y="7508"/>
                </a:lnTo>
                <a:lnTo>
                  <a:pt x="13554" y="7441"/>
                </a:lnTo>
                <a:lnTo>
                  <a:pt x="13540" y="7376"/>
                </a:lnTo>
                <a:lnTo>
                  <a:pt x="13526" y="7310"/>
                </a:lnTo>
                <a:lnTo>
                  <a:pt x="13511" y="7246"/>
                </a:lnTo>
                <a:lnTo>
                  <a:pt x="13496" y="7181"/>
                </a:lnTo>
                <a:lnTo>
                  <a:pt x="13478" y="7116"/>
                </a:lnTo>
                <a:lnTo>
                  <a:pt x="13461" y="7052"/>
                </a:lnTo>
                <a:lnTo>
                  <a:pt x="13444" y="6987"/>
                </a:lnTo>
                <a:lnTo>
                  <a:pt x="13426" y="6924"/>
                </a:lnTo>
                <a:lnTo>
                  <a:pt x="13407" y="6861"/>
                </a:lnTo>
                <a:lnTo>
                  <a:pt x="13387" y="6796"/>
                </a:lnTo>
                <a:close/>
              </a:path>
            </a:pathLst>
          </a:custGeom>
          <a:solidFill>
            <a:srgbClr val="5F90C9"/>
          </a:solidFill>
          <a:ln w="9525">
            <a:noFill/>
            <a:round/>
            <a:headEnd/>
            <a:tailEnd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defTabSz="1218662"/>
            <a:endParaRPr lang="zh-CN" altLang="en-US" sz="1799" dirty="0">
              <a:latin typeface="Arial"/>
              <a:ea typeface="微软雅黑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377798" y="2709107"/>
            <a:ext cx="1428206" cy="369098"/>
          </a:xfrm>
          <a:prstGeom prst="rect">
            <a:avLst/>
          </a:prstGeom>
        </p:spPr>
        <p:txBody>
          <a:bodyPr wrap="none" lIns="91407" tIns="45703" rIns="91407" bIns="45703">
            <a:spAutoFit/>
          </a:bodyPr>
          <a:lstStyle/>
          <a:p>
            <a:r>
              <a:rPr lang="en-US" altLang="zh-CN" sz="1799" kern="0" dirty="0">
                <a:latin typeface="Arial"/>
                <a:ea typeface="微软雅黑"/>
              </a:rPr>
              <a:t>Applications</a:t>
            </a:r>
            <a:endParaRPr lang="zh-CN" altLang="en-US" sz="1799" kern="0" dirty="0">
              <a:latin typeface="Arial"/>
              <a:ea typeface="微软雅黑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0477" y="5640223"/>
            <a:ext cx="1118894" cy="899298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1905" y="5527945"/>
            <a:ext cx="1118894" cy="899298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95570" y="5386394"/>
            <a:ext cx="1118894" cy="899298"/>
          </a:xfrm>
          <a:prstGeom prst="rect">
            <a:avLst/>
          </a:prstGeom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6011117" y="4169079"/>
            <a:ext cx="1059486" cy="1402285"/>
          </a:xfrm>
          <a:prstGeom prst="rect">
            <a:avLst/>
          </a:prstGeom>
          <a:noFill/>
          <a:extLst/>
        </p:spPr>
      </p:pic>
      <p:sp>
        <p:nvSpPr>
          <p:cNvPr id="106" name="TextBox 131"/>
          <p:cNvSpPr txBox="1"/>
          <p:nvPr/>
        </p:nvSpPr>
        <p:spPr>
          <a:xfrm>
            <a:off x="5682127" y="2846398"/>
            <a:ext cx="1326026" cy="430775"/>
          </a:xfrm>
          <a:prstGeom prst="rect">
            <a:avLst/>
          </a:prstGeom>
          <a:noFill/>
          <a:ln>
            <a:noFill/>
          </a:ln>
        </p:spPr>
        <p:txBody>
          <a:bodyPr wrap="square" lIns="91407" tIns="45703" rIns="91407" bIns="45703" rtlCol="0">
            <a:spAutoFit/>
          </a:bodyPr>
          <a:lstStyle/>
          <a:p>
            <a:pPr algn="ctr"/>
            <a:r>
              <a:rPr lang="en-US" altLang="zh-CN" sz="1100" dirty="0"/>
              <a:t>AI Controller</a:t>
            </a:r>
          </a:p>
          <a:p>
            <a:pPr algn="ctr"/>
            <a:r>
              <a:rPr lang="en-US" altLang="zh-CN" sz="1100" dirty="0"/>
              <a:t>(Close Loop)</a:t>
            </a:r>
            <a:endParaRPr lang="zh-CN" altLang="en-US" sz="1100" dirty="0"/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5265" y="3632345"/>
            <a:ext cx="1555989" cy="619239"/>
          </a:xfrm>
          <a:prstGeom prst="rect">
            <a:avLst/>
          </a:prstGeom>
        </p:spPr>
      </p:pic>
      <p:sp>
        <p:nvSpPr>
          <p:cNvPr id="108" name="前凸带形 107"/>
          <p:cNvSpPr/>
          <p:nvPr/>
        </p:nvSpPr>
        <p:spPr>
          <a:xfrm>
            <a:off x="4771768" y="995722"/>
            <a:ext cx="2358736" cy="467576"/>
          </a:xfrm>
          <a:prstGeom prst="ribbon">
            <a:avLst>
              <a:gd name="adj1" fmla="val 16667"/>
              <a:gd name="adj2" fmla="val 676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r>
              <a:rPr lang="en-US" altLang="zh-CN" sz="1799" dirty="0"/>
              <a:t>AI + Modeling</a:t>
            </a:r>
            <a:endParaRPr lang="zh-CN" altLang="en-US" sz="1799" dirty="0"/>
          </a:p>
        </p:txBody>
      </p:sp>
      <p:pic>
        <p:nvPicPr>
          <p:cNvPr id="110" name="图片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6" y="1657539"/>
            <a:ext cx="1100063" cy="640195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23" y="1673259"/>
            <a:ext cx="1123841" cy="628237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61" y="1720023"/>
            <a:ext cx="1011793" cy="621234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9" y="1684459"/>
            <a:ext cx="1031167" cy="647273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12" y="1666165"/>
            <a:ext cx="1085490" cy="658090"/>
          </a:xfrm>
          <a:prstGeom prst="rect">
            <a:avLst/>
          </a:prstGeom>
        </p:spPr>
      </p:pic>
      <p:grpSp>
        <p:nvGrpSpPr>
          <p:cNvPr id="116" name="组合 115"/>
          <p:cNvGrpSpPr/>
          <p:nvPr/>
        </p:nvGrpSpPr>
        <p:grpSpPr>
          <a:xfrm>
            <a:off x="8039710" y="405451"/>
            <a:ext cx="3647209" cy="2151862"/>
            <a:chOff x="8329835" y="701308"/>
            <a:chExt cx="3648159" cy="2152422"/>
          </a:xfrm>
        </p:grpSpPr>
        <p:grpSp>
          <p:nvGrpSpPr>
            <p:cNvPr id="70" name="组合 47"/>
            <p:cNvGrpSpPr/>
            <p:nvPr/>
          </p:nvGrpSpPr>
          <p:grpSpPr>
            <a:xfrm>
              <a:off x="8329835" y="701308"/>
              <a:ext cx="3648159" cy="2152422"/>
              <a:chOff x="7945531" y="189346"/>
              <a:chExt cx="3829572" cy="2152422"/>
            </a:xfrm>
          </p:grpSpPr>
          <p:pic>
            <p:nvPicPr>
              <p:cNvPr id="71" name="图片 7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66700" y="1979713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72" name="图片 7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61388" y="1753353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61388" y="1978610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74" name="图片 7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61388" y="2197153"/>
                <a:ext cx="271625" cy="144615"/>
              </a:xfrm>
              <a:prstGeom prst="rect">
                <a:avLst/>
              </a:prstGeom>
            </p:spPr>
          </p:pic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12333" y="1978610"/>
                <a:ext cx="271625" cy="144615"/>
              </a:xfrm>
              <a:prstGeom prst="rect">
                <a:avLst/>
              </a:prstGeom>
            </p:spPr>
          </p:pic>
          <p:cxnSp>
            <p:nvCxnSpPr>
              <p:cNvPr id="76" name="直接连接符 75"/>
              <p:cNvCxnSpPr>
                <a:stCxn id="71" idx="0"/>
                <a:endCxn id="72" idx="1"/>
              </p:cNvCxnSpPr>
              <p:nvPr/>
            </p:nvCxnSpPr>
            <p:spPr>
              <a:xfrm flipV="1">
                <a:off x="8802512" y="1825661"/>
                <a:ext cx="958876" cy="154052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>
                <a:stCxn id="71" idx="3"/>
                <a:endCxn id="73" idx="1"/>
              </p:cNvCxnSpPr>
              <p:nvPr/>
            </p:nvCxnSpPr>
            <p:spPr>
              <a:xfrm flipV="1">
                <a:off x="8938325" y="2050918"/>
                <a:ext cx="823063" cy="1103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stCxn id="71" idx="2"/>
                <a:endCxn id="74" idx="1"/>
              </p:cNvCxnSpPr>
              <p:nvPr/>
            </p:nvCxnSpPr>
            <p:spPr>
              <a:xfrm>
                <a:off x="8802512" y="2124328"/>
                <a:ext cx="958876" cy="145133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>
                <a:stCxn id="72" idx="3"/>
                <a:endCxn id="75" idx="0"/>
              </p:cNvCxnSpPr>
              <p:nvPr/>
            </p:nvCxnSpPr>
            <p:spPr>
              <a:xfrm>
                <a:off x="10033013" y="1825661"/>
                <a:ext cx="1015133" cy="152949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>
                <a:stCxn id="73" idx="3"/>
                <a:endCxn id="75" idx="1"/>
              </p:cNvCxnSpPr>
              <p:nvPr/>
            </p:nvCxnSpPr>
            <p:spPr>
              <a:xfrm>
                <a:off x="10033013" y="2050918"/>
                <a:ext cx="879320" cy="0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>
                <a:stCxn id="74" idx="3"/>
                <a:endCxn id="75" idx="2"/>
              </p:cNvCxnSpPr>
              <p:nvPr/>
            </p:nvCxnSpPr>
            <p:spPr>
              <a:xfrm flipV="1">
                <a:off x="10033013" y="2123225"/>
                <a:ext cx="1015133" cy="146235"/>
              </a:xfrm>
              <a:prstGeom prst="line">
                <a:avLst/>
              </a:prstGeom>
              <a:ln w="25400">
                <a:solidFill>
                  <a:srgbClr val="00AE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圆柱形 81"/>
              <p:cNvSpPr/>
              <p:nvPr/>
            </p:nvSpPr>
            <p:spPr>
              <a:xfrm>
                <a:off x="8612005" y="1077816"/>
                <a:ext cx="568824" cy="290878"/>
              </a:xfrm>
              <a:prstGeom prst="can">
                <a:avLst/>
              </a:prstGeom>
              <a:solidFill>
                <a:srgbClr val="1296DB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</a:rPr>
                  <a:t>Data</a:t>
                </a:r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8252583" y="191382"/>
                <a:ext cx="969157" cy="440091"/>
              </a:xfrm>
              <a:prstGeom prst="rect">
                <a:avLst/>
              </a:prstGeom>
              <a:solidFill>
                <a:srgbClr val="1296DB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Learning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4" name="组合 41"/>
              <p:cNvGrpSpPr/>
              <p:nvPr/>
            </p:nvGrpSpPr>
            <p:grpSpPr>
              <a:xfrm>
                <a:off x="9320464" y="189346"/>
                <a:ext cx="1032278" cy="442127"/>
                <a:chOff x="9320464" y="189346"/>
                <a:chExt cx="1032278" cy="442127"/>
              </a:xfrm>
            </p:grpSpPr>
            <p:sp>
              <p:nvSpPr>
                <p:cNvPr id="94" name="矩形 93"/>
                <p:cNvSpPr/>
                <p:nvPr/>
              </p:nvSpPr>
              <p:spPr>
                <a:xfrm>
                  <a:off x="9320464" y="189346"/>
                  <a:ext cx="1032278" cy="442127"/>
                </a:xfrm>
                <a:prstGeom prst="rect">
                  <a:avLst/>
                </a:prstGeom>
                <a:solidFill>
                  <a:srgbClr val="1296DB"/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sz="1000" dirty="0">
                      <a:solidFill>
                        <a:schemeClr val="tx1"/>
                      </a:solidFill>
                    </a:rPr>
                    <a:t>Inference</a:t>
                  </a:r>
                  <a:endParaRPr lang="zh-CN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>
                  <a:off x="9398859" y="449532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>
                  <a:off x="9776338" y="359219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椭圆 96"/>
                <p:cNvSpPr/>
                <p:nvPr/>
              </p:nvSpPr>
              <p:spPr>
                <a:xfrm>
                  <a:off x="9776338" y="449532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>
                  <a:off x="9776338" y="539535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椭圆 98"/>
                <p:cNvSpPr/>
                <p:nvPr/>
              </p:nvSpPr>
              <p:spPr>
                <a:xfrm>
                  <a:off x="10153817" y="449532"/>
                  <a:ext cx="121195" cy="675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" name="直接连接符 99"/>
                <p:cNvCxnSpPr>
                  <a:stCxn id="95" idx="7"/>
                  <a:endCxn id="96" idx="2"/>
                </p:cNvCxnSpPr>
                <p:nvPr/>
              </p:nvCxnSpPr>
              <p:spPr>
                <a:xfrm flipV="1">
                  <a:off x="9502306" y="392991"/>
                  <a:ext cx="274032" cy="664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/>
                <p:cNvCxnSpPr>
                  <a:stCxn id="95" idx="6"/>
                  <a:endCxn id="97" idx="2"/>
                </p:cNvCxnSpPr>
                <p:nvPr/>
              </p:nvCxnSpPr>
              <p:spPr>
                <a:xfrm>
                  <a:off x="9520055" y="483304"/>
                  <a:ext cx="256284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/>
                <p:cNvCxnSpPr>
                  <a:stCxn id="95" idx="5"/>
                  <a:endCxn id="98" idx="2"/>
                </p:cNvCxnSpPr>
                <p:nvPr/>
              </p:nvCxnSpPr>
              <p:spPr>
                <a:xfrm>
                  <a:off x="9502306" y="507185"/>
                  <a:ext cx="274032" cy="66122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>
                  <a:stCxn id="96" idx="6"/>
                  <a:endCxn id="99" idx="1"/>
                </p:cNvCxnSpPr>
                <p:nvPr/>
              </p:nvCxnSpPr>
              <p:spPr>
                <a:xfrm>
                  <a:off x="9897534" y="392991"/>
                  <a:ext cx="274032" cy="66433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>
                  <a:stCxn id="97" idx="6"/>
                  <a:endCxn id="99" idx="2"/>
                </p:cNvCxnSpPr>
                <p:nvPr/>
              </p:nvCxnSpPr>
              <p:spPr>
                <a:xfrm>
                  <a:off x="9897534" y="483304"/>
                  <a:ext cx="256284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/>
                <p:cNvCxnSpPr>
                  <a:stCxn id="98" idx="6"/>
                  <a:endCxn id="99" idx="3"/>
                </p:cNvCxnSpPr>
                <p:nvPr/>
              </p:nvCxnSpPr>
              <p:spPr>
                <a:xfrm flipV="1">
                  <a:off x="9897534" y="507185"/>
                  <a:ext cx="274032" cy="66122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5" name="直接连接符 84"/>
              <p:cNvCxnSpPr/>
              <p:nvPr/>
            </p:nvCxnSpPr>
            <p:spPr>
              <a:xfrm>
                <a:off x="7945531" y="892329"/>
                <a:ext cx="3829572" cy="0"/>
              </a:xfrm>
              <a:prstGeom prst="line">
                <a:avLst/>
              </a:prstGeom>
              <a:ln w="19050">
                <a:solidFill>
                  <a:schemeClr val="tx2">
                    <a:lumMod val="40000"/>
                    <a:lumOff val="60000"/>
                    <a:alpha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7945531" y="1641320"/>
                <a:ext cx="3829572" cy="0"/>
              </a:xfrm>
              <a:prstGeom prst="line">
                <a:avLst/>
              </a:prstGeom>
              <a:ln w="19050">
                <a:solidFill>
                  <a:schemeClr val="tx2">
                    <a:lumMod val="40000"/>
                    <a:lumOff val="60000"/>
                    <a:alpha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组合 126"/>
              <p:cNvGrpSpPr/>
              <p:nvPr/>
            </p:nvGrpSpPr>
            <p:grpSpPr>
              <a:xfrm>
                <a:off x="10245933" y="1101804"/>
                <a:ext cx="745780" cy="468994"/>
                <a:chOff x="8897119" y="3287118"/>
                <a:chExt cx="909137" cy="1025849"/>
              </a:xfrm>
            </p:grpSpPr>
            <p:pic>
              <p:nvPicPr>
                <p:cNvPr id="92" name="图片 9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979688" y="3287118"/>
                  <a:ext cx="744000" cy="512262"/>
                </a:xfrm>
                <a:prstGeom prst="rect">
                  <a:avLst/>
                </a:prstGeom>
              </p:spPr>
            </p:pic>
            <p:sp>
              <p:nvSpPr>
                <p:cNvPr id="93" name="矩形 92"/>
                <p:cNvSpPr/>
                <p:nvPr/>
              </p:nvSpPr>
              <p:spPr>
                <a:xfrm>
                  <a:off x="8897119" y="3774398"/>
                  <a:ext cx="909137" cy="5385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dirty="0"/>
                    <a:t>Controller</a:t>
                  </a:r>
                  <a:endParaRPr lang="zh-CN" altLang="en-US" sz="1000" dirty="0"/>
                </a:p>
              </p:txBody>
            </p:sp>
          </p:grpSp>
          <p:sp>
            <p:nvSpPr>
              <p:cNvPr id="88" name="矩形 87"/>
              <p:cNvSpPr/>
              <p:nvPr/>
            </p:nvSpPr>
            <p:spPr>
              <a:xfrm>
                <a:off x="10451467" y="190364"/>
                <a:ext cx="1090889" cy="440091"/>
              </a:xfrm>
              <a:prstGeom prst="rect">
                <a:avLst/>
              </a:prstGeom>
              <a:solidFill>
                <a:srgbClr val="1296DB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000" dirty="0" err="1">
                    <a:solidFill>
                      <a:schemeClr val="tx1"/>
                    </a:solidFill>
                  </a:rPr>
                  <a:t>Ctr</a:t>
                </a:r>
                <a:r>
                  <a:rPr lang="en-US" altLang="zh-CN" sz="1000" dirty="0">
                    <a:solidFill>
                      <a:schemeClr val="tx1"/>
                    </a:solidFill>
                  </a:rPr>
                  <a:t> Loops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9" name="图片 88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13892" y="387183"/>
                <a:ext cx="349410" cy="194732"/>
              </a:xfrm>
              <a:prstGeom prst="rect">
                <a:avLst/>
              </a:prstGeom>
            </p:spPr>
          </p:pic>
          <p:pic>
            <p:nvPicPr>
              <p:cNvPr id="90" name="图片 89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49703" y="387918"/>
                <a:ext cx="360951" cy="201164"/>
              </a:xfrm>
              <a:prstGeom prst="rect">
                <a:avLst/>
              </a:prstGeom>
            </p:spPr>
          </p:pic>
          <p:pic>
            <p:nvPicPr>
              <p:cNvPr id="91" name="图片 5"/>
              <p:cNvPicPr>
                <a:picLocks/>
              </p:cNvPicPr>
              <p:nvPr/>
            </p:nvPicPr>
            <p:blipFill>
              <a:blip r:embed="rId1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4842" y="362438"/>
                <a:ext cx="707514" cy="238975"/>
              </a:xfrm>
              <a:prstGeom prst="rect">
                <a:avLst/>
              </a:prstGeom>
              <a:noFill/>
            </p:spPr>
          </p:pic>
        </p:grpSp>
        <p:sp>
          <p:nvSpPr>
            <p:cNvPr id="115" name="弧形 114"/>
            <p:cNvSpPr/>
            <p:nvPr/>
          </p:nvSpPr>
          <p:spPr>
            <a:xfrm rot="5400000" flipV="1">
              <a:off x="10444947" y="794304"/>
              <a:ext cx="578563" cy="762200"/>
            </a:xfrm>
            <a:prstGeom prst="arc">
              <a:avLst>
                <a:gd name="adj1" fmla="val 16200000"/>
                <a:gd name="adj2" fmla="val 5654183"/>
              </a:avLst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34" tIns="45717" rIns="91434" bIns="45717" rtlCol="0" anchor="ctr"/>
            <a:lstStyle/>
            <a:p>
              <a:pPr algn="ctr"/>
              <a:endParaRPr lang="zh-CN" alt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1471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858" y="343469"/>
            <a:ext cx="8654793" cy="11429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Aside: What is an </a:t>
            </a:r>
            <a:r>
              <a:rPr lang="en-US" sz="4000" dirty="0" err="1">
                <a:solidFill>
                  <a:schemeClr val="bg1"/>
                </a:solidFill>
              </a:rPr>
              <a:t>Autoencoder</a:t>
            </a:r>
            <a:r>
              <a:rPr lang="en-US" sz="4000" dirty="0">
                <a:solidFill>
                  <a:schemeClr val="bg1"/>
                </a:solidFill>
              </a:rPr>
              <a:t>?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475568-8E91-9E40-B678-AE8AA2CFB8BF}"/>
              </a:ext>
            </a:extLst>
          </p:cNvPr>
          <p:cNvGrpSpPr/>
          <p:nvPr/>
        </p:nvGrpSpPr>
        <p:grpSpPr>
          <a:xfrm>
            <a:off x="1296219" y="3362774"/>
            <a:ext cx="8289180" cy="2638349"/>
            <a:chOff x="753952" y="2731255"/>
            <a:chExt cx="8291338" cy="26390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52" y="2731255"/>
              <a:ext cx="3518714" cy="263903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32089" y="3035558"/>
              <a:ext cx="4913201" cy="203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/>
                <a:t>MNIST: 28x28 Grayscale Handwritten Digit Dataset</a:t>
              </a:r>
            </a:p>
            <a:p>
              <a:endParaRPr lang="en-US" sz="1799" dirty="0"/>
            </a:p>
            <a:p>
              <a:pPr marL="285721" indent="-285721">
                <a:buFont typeface="Arial" charset="0"/>
                <a:buChar char="•"/>
              </a:pPr>
              <a:r>
                <a:rPr lang="mr-IN" sz="1799" dirty="0"/>
                <a:t>Training</a:t>
              </a:r>
              <a:r>
                <a:rPr lang="en-US" sz="1799" dirty="0"/>
                <a:t> </a:t>
              </a:r>
              <a:r>
                <a:rPr lang="mr-IN" sz="1799" dirty="0"/>
                <a:t>set:</a:t>
              </a:r>
              <a:r>
                <a:rPr lang="en-US" sz="1799" dirty="0"/>
                <a:t>    55000 images</a:t>
              </a:r>
              <a:endParaRPr lang="mr-IN" sz="1799" dirty="0"/>
            </a:p>
            <a:p>
              <a:pPr marL="285721" indent="-285721">
                <a:buFont typeface="Arial" charset="0"/>
                <a:buChar char="•"/>
              </a:pPr>
              <a:r>
                <a:rPr lang="mr-IN" sz="1799" dirty="0"/>
                <a:t>Test</a:t>
              </a:r>
              <a:r>
                <a:rPr lang="en-US" sz="1799" dirty="0"/>
                <a:t> </a:t>
              </a:r>
              <a:r>
                <a:rPr lang="mr-IN" sz="1799" dirty="0"/>
                <a:t>se</a:t>
              </a:r>
              <a:r>
                <a:rPr lang="en-US" sz="1799" dirty="0"/>
                <a:t>t:           10000 images</a:t>
              </a:r>
              <a:endParaRPr lang="mr-IN" sz="1799" dirty="0"/>
            </a:p>
            <a:p>
              <a:pPr marL="285721" indent="-285721">
                <a:buFont typeface="Arial" charset="0"/>
                <a:buChar char="•"/>
              </a:pPr>
              <a:r>
                <a:rPr lang="en-US" sz="1799" dirty="0"/>
                <a:t>Validation set:   5000 images</a:t>
              </a:r>
            </a:p>
            <a:p>
              <a:pPr marL="285721" indent="-285721">
                <a:buFont typeface="Arial" charset="0"/>
                <a:buChar char="•"/>
              </a:pPr>
              <a:endParaRPr lang="en-US" sz="1799" dirty="0"/>
            </a:p>
            <a:p>
              <a:r>
                <a:rPr lang="en-US" sz="1799" dirty="0"/>
                <a:t>Features here are pixels (28x28 = 784)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B9080FD-984B-5F4C-97BC-EDF9E6101ECA}"/>
              </a:ext>
            </a:extLst>
          </p:cNvPr>
          <p:cNvSpPr txBox="1"/>
          <p:nvPr/>
        </p:nvSpPr>
        <p:spPr>
          <a:xfrm>
            <a:off x="1133554" y="2548918"/>
            <a:ext cx="9916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 understand what an </a:t>
            </a:r>
            <a:r>
              <a:rPr lang="en-US" sz="3200" dirty="0" err="1"/>
              <a:t>autoencoder</a:t>
            </a:r>
            <a:r>
              <a:rPr lang="en-US" sz="3200" dirty="0"/>
              <a:t> is, we need a data set</a:t>
            </a:r>
          </a:p>
        </p:txBody>
      </p:sp>
      <p:sp>
        <p:nvSpPr>
          <p:cNvPr id="12" name="TextBox 11"/>
          <p:cNvSpPr txBox="1"/>
          <p:nvPr/>
        </p:nvSpPr>
        <p:spPr>
          <a:xfrm rot="20539993">
            <a:off x="1090804" y="2754811"/>
            <a:ext cx="8774973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Why MNIST? I thought we were talking about networks… Well, I’m using MNIST here because you can easily visualize what is going on. In our case, instead of the input being vectors of {0,1} we will have vectors of counters of various features s/a bandwidth, and other network and host based metrics/KPIs. </a:t>
            </a:r>
          </a:p>
        </p:txBody>
      </p:sp>
    </p:spTree>
    <p:extLst>
      <p:ext uri="{BB962C8B-B14F-4D97-AF65-F5344CB8AC3E}">
        <p14:creationId xmlns:p14="http://schemas.microsoft.com/office/powerpoint/2010/main" val="370685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142" y="165196"/>
            <a:ext cx="5534248" cy="1166299"/>
          </a:xfrm>
        </p:spPr>
        <p:txBody>
          <a:bodyPr>
            <a:normAutofit fontScale="90000"/>
          </a:bodyPr>
          <a:lstStyle/>
          <a:p>
            <a:r>
              <a:rPr lang="en-US" sz="4799" b="1" dirty="0">
                <a:solidFill>
                  <a:schemeClr val="bg1"/>
                </a:solidFill>
              </a:rPr>
              <a:t>    Autoencoder?</a:t>
            </a:r>
            <a:br>
              <a:rPr lang="en-US" sz="4399" b="1" dirty="0">
                <a:solidFill>
                  <a:schemeClr val="bg1"/>
                </a:solidFill>
              </a:rPr>
            </a:br>
            <a:r>
              <a:rPr lang="en-US" sz="3199" b="1" dirty="0">
                <a:solidFill>
                  <a:schemeClr val="bg1"/>
                </a:solidFill>
              </a:rPr>
              <a:t>Special Kind of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6360" y="5291963"/>
            <a:ext cx="10026321" cy="144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1" indent="-285721">
              <a:buFont typeface="Arial" charset="0"/>
              <a:buChar char="•"/>
            </a:pPr>
            <a:r>
              <a:rPr lang="en-US" sz="1999" dirty="0"/>
              <a:t>Key Characteristic: Hidden layer has fewer units than input/output </a:t>
            </a:r>
            <a:r>
              <a:rPr lang="en-US" sz="1999" dirty="0">
                <a:sym typeface="Wingdings"/>
              </a:rPr>
              <a:t> Compression</a:t>
            </a:r>
          </a:p>
          <a:p>
            <a:pPr marL="285721" indent="-285721">
              <a:buFont typeface="Arial" charset="0"/>
              <a:buChar char="•"/>
            </a:pPr>
            <a:r>
              <a:rPr lang="en-US" sz="1999" dirty="0">
                <a:sym typeface="Wingdings"/>
              </a:rPr>
              <a:t>Goal: Minimize reconstruction (decode) error </a:t>
            </a:r>
          </a:p>
          <a:p>
            <a:pPr marL="742876" lvl="1" indent="-285721">
              <a:buFont typeface="Arial" charset="0"/>
              <a:buChar char="•"/>
            </a:pPr>
            <a:r>
              <a:rPr lang="en-US" sz="1400" dirty="0">
                <a:sym typeface="Wingdings"/>
              </a:rPr>
              <a:t>How to define error (loss, cost)?</a:t>
            </a:r>
          </a:p>
          <a:p>
            <a:pPr marL="742876" lvl="1" indent="-285721">
              <a:buFont typeface="Arial" charset="0"/>
              <a:buChar char="•"/>
            </a:pPr>
            <a:r>
              <a:rPr lang="en-US" sz="1400" dirty="0">
                <a:sym typeface="Wingdings"/>
              </a:rPr>
              <a:t>Binary classification: Threshold reconstruction error  normal/abnormal</a:t>
            </a:r>
          </a:p>
          <a:p>
            <a:pPr marL="285721" indent="-285721">
              <a:buFont typeface="Arial" charset="0"/>
              <a:buChar char="•"/>
            </a:pPr>
            <a:r>
              <a:rPr lang="en-US" sz="1999" dirty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49" y="2009465"/>
            <a:ext cx="5312231" cy="299508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16961" y="2009465"/>
            <a:ext cx="952890" cy="2884251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600" cy="2666879"/>
              <a:chOff x="1107333" y="2120900"/>
              <a:chExt cx="535600" cy="266687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600" cy="369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99" dirty="0"/>
                  <a:t>784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600" cy="369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99" dirty="0"/>
                  <a:t>784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600" cy="369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99" dirty="0"/>
                  <a:t>100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39661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509" y="349154"/>
            <a:ext cx="9038807" cy="1126831"/>
          </a:xfrm>
        </p:spPr>
        <p:txBody>
          <a:bodyPr>
            <a:noAutofit/>
          </a:bodyPr>
          <a:lstStyle/>
          <a:p>
            <a:r>
              <a:rPr lang="en-US" sz="3599" b="1" dirty="0">
                <a:solidFill>
                  <a:schemeClr val="bg1"/>
                </a:solidFill>
              </a:rPr>
              <a:t>But First: What Does A Single Neuron Do?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0" y="4236154"/>
            <a:ext cx="8563165" cy="13326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02940" y="1724328"/>
            <a:ext cx="5466952" cy="2166038"/>
            <a:chOff x="1333061" y="1159329"/>
            <a:chExt cx="6680014" cy="303010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grpSp>
          <p:nvGrpSpPr>
            <p:cNvPr id="68" name="Group 67"/>
            <p:cNvGrpSpPr/>
            <p:nvPr/>
          </p:nvGrpSpPr>
          <p:grpSpPr>
            <a:xfrm>
              <a:off x="3943864" y="1244910"/>
              <a:ext cx="2410789" cy="897116"/>
              <a:chOff x="3943864" y="1244910"/>
              <a:chExt cx="2410789" cy="89711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943864" y="1244910"/>
                <a:ext cx="2410789" cy="51648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799" dirty="0"/>
                  <a:t>Inner (dot) Product</a:t>
                </a: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818754"/>
                <a:ext cx="0" cy="323272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7904190" y="3837262"/>
            <a:ext cx="2399100" cy="3692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799" dirty="0"/>
              <a:t>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904190" y="1724328"/>
            <a:ext cx="2893529" cy="1910790"/>
            <a:chOff x="6091945" y="941718"/>
            <a:chExt cx="2893613" cy="19108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674" cy="307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674" cy="307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sz="1799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674" cy="307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</a:t>
              </a:r>
              <a:endParaRPr lang="en-US" sz="1799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4190" y="4254371"/>
            <a:ext cx="2931450" cy="369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799" dirty="0"/>
              <a:t>784x100 + 100x784 = </a:t>
            </a:r>
            <a:r>
              <a:rPr lang="is-IS" sz="1799" dirty="0"/>
              <a:t>156800</a:t>
            </a:r>
            <a:endParaRPr lang="en-US" sz="1799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D160-8BD8-7D4C-9978-E51AC9348B26}"/>
              </a:ext>
            </a:extLst>
          </p:cNvPr>
          <p:cNvGrpSpPr/>
          <p:nvPr/>
        </p:nvGrpSpPr>
        <p:grpSpPr>
          <a:xfrm>
            <a:off x="814017" y="5272513"/>
            <a:ext cx="11377983" cy="1537923"/>
            <a:chOff x="816360" y="4995600"/>
            <a:chExt cx="11377983" cy="1762142"/>
          </a:xfrm>
        </p:grpSpPr>
        <p:grpSp>
          <p:nvGrpSpPr>
            <p:cNvPr id="64" name="Group 63"/>
            <p:cNvGrpSpPr/>
            <p:nvPr/>
          </p:nvGrpSpPr>
          <p:grpSpPr>
            <a:xfrm>
              <a:off x="816360" y="4995600"/>
              <a:ext cx="8957102" cy="1762142"/>
              <a:chOff x="194387" y="5095807"/>
              <a:chExt cx="8957362" cy="176219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4565" y="5095807"/>
                <a:ext cx="2947184" cy="176219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87" y="5680850"/>
                <a:ext cx="5651242" cy="592106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99544-1B02-854D-A691-6B22E43C7288}"/>
                </a:ext>
              </a:extLst>
            </p:cNvPr>
            <p:cNvSpPr txBox="1"/>
            <p:nvPr/>
          </p:nvSpPr>
          <p:spPr>
            <a:xfrm>
              <a:off x="9646210" y="5665081"/>
              <a:ext cx="2548133" cy="423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Sigmoid/logistic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1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4618" y="199806"/>
            <a:ext cx="10972800" cy="114299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So What Kinds of Things Can a Single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Artificial Neuron Compute?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79" y="1963227"/>
            <a:ext cx="8114699" cy="4424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1524133" y="6603992"/>
            <a:ext cx="2021181" cy="253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Graphic courtesy </a:t>
            </a:r>
            <a:r>
              <a:rPr lang="en-US" sz="1050" dirty="0"/>
              <a:t>Hugo </a:t>
            </a:r>
            <a:r>
              <a:rPr lang="en-US" sz="1050" dirty="0" err="1"/>
              <a:t>Larochelle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5" y="3278367"/>
            <a:ext cx="8114699" cy="1794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/>
          <p:cNvGrpSpPr/>
          <p:nvPr/>
        </p:nvGrpSpPr>
        <p:grpSpPr>
          <a:xfrm>
            <a:off x="2006379" y="2405541"/>
            <a:ext cx="8114699" cy="3539862"/>
            <a:chOff x="-2378569" y="1206725"/>
            <a:chExt cx="8114934" cy="35399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8569" y="1746900"/>
              <a:ext cx="8114934" cy="29997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-1215420" y="1206725"/>
              <a:ext cx="5786784" cy="523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Can Solve Linearly Separable Problems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87" y="1970761"/>
            <a:ext cx="8111091" cy="4422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7800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8472" y="324965"/>
            <a:ext cx="9513527" cy="1142967"/>
          </a:xfrm>
        </p:spPr>
        <p:txBody>
          <a:bodyPr>
            <a:noAutofit/>
          </a:bodyPr>
          <a:lstStyle/>
          <a:p>
            <a:r>
              <a:rPr lang="en-US" sz="3999" b="1" dirty="0">
                <a:solidFill>
                  <a:schemeClr val="bg1"/>
                </a:solidFill>
              </a:rPr>
              <a:t>So What is Really Happening Here?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8490323" y="36904717"/>
            <a:ext cx="7112727" cy="6839251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21" y="36905587"/>
              <a:ext cx="6239623" cy="3811889"/>
              <a:chOff x="26821509" y="36010204"/>
              <a:chExt cx="6922883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2883" cy="627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Voronoi diagram under Euclidian distance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Separability in a Neural Network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8642718" y="37057114"/>
            <a:ext cx="7112727" cy="6839251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21" y="36905587"/>
              <a:ext cx="6239623" cy="3811889"/>
              <a:chOff x="26821509" y="36010204"/>
              <a:chExt cx="6922883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2883" cy="627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Voronoi diagram under Euclidian distance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Separability in a Neural Network</a:t>
                </a:r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25" y="1906093"/>
            <a:ext cx="8686548" cy="33290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51002" y="5845607"/>
            <a:ext cx="9383671" cy="64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Deep Nets </a:t>
            </a:r>
            <a:r>
              <a:rPr lang="en-US" sz="1799" b="1" i="1" dirty="0"/>
              <a:t>disentangle</a:t>
            </a:r>
            <a:r>
              <a:rPr lang="en-US" sz="1799" dirty="0"/>
              <a:t> the underlying explanatory factors in the data so as to make them </a:t>
            </a:r>
            <a:r>
              <a:rPr lang="en-US" sz="1799" b="1" i="1" dirty="0">
                <a:solidFill>
                  <a:srgbClr val="FF0000"/>
                </a:solidFill>
              </a:rPr>
              <a:t>linearly separable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133" y="6596298"/>
            <a:ext cx="2157401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Graphic courtesy Christopher Olah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807772" y="2842594"/>
            <a:ext cx="3216239" cy="2415980"/>
            <a:chOff x="1840538" y="1844847"/>
            <a:chExt cx="3216333" cy="2416049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1815205" cy="276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u="sng" dirty="0">
                  <a:solidFill>
                    <a:srgbClr val="FF0000"/>
                  </a:solidFill>
                </a:rPr>
                <a:t>Linear Decision Boundary</a:t>
              </a:r>
            </a:p>
          </p:txBody>
        </p:sp>
        <p:cxnSp>
          <p:nvCxnSpPr>
            <p:cNvPr id="29" name="Straight Connector 28"/>
            <p:cNvCxnSpPr>
              <a:cxnSpLocks/>
            </p:cNvCxnSpPr>
            <p:nvPr/>
          </p:nvCxnSpPr>
          <p:spPr>
            <a:xfrm flipV="1">
              <a:off x="3150119" y="1844847"/>
              <a:ext cx="1906752" cy="2038644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651002" y="4080689"/>
            <a:ext cx="6778424" cy="1570423"/>
            <a:chOff x="126873" y="3692769"/>
            <a:chExt cx="6778620" cy="1570468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6778620" cy="369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99" dirty="0"/>
                <a:t>Target function represented by input data is some twisted up </a:t>
              </a:r>
              <a:r>
                <a:rPr lang="en-US" sz="1799" i="1" dirty="0"/>
                <a:t>manifold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22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673" y="260113"/>
            <a:ext cx="10972800" cy="1142966"/>
          </a:xfrm>
        </p:spPr>
        <p:txBody>
          <a:bodyPr>
            <a:normAutofit/>
          </a:bodyPr>
          <a:lstStyle/>
          <a:p>
            <a:r>
              <a:rPr lang="en-US" sz="4799" b="1" dirty="0">
                <a:solidFill>
                  <a:schemeClr val="bg1"/>
                </a:solidFill>
              </a:rPr>
              <a:t>Manifolds</a:t>
            </a:r>
            <a:r>
              <a:rPr lang="en-US" sz="4799" dirty="0">
                <a:solidFill>
                  <a:schemeClr val="bg1"/>
                </a:solidFill>
              </a:rPr>
              <a:t>?</a:t>
            </a:r>
            <a:endParaRPr lang="en-US" sz="2399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726" y="2006834"/>
            <a:ext cx="8333383" cy="4558975"/>
          </a:xfrm>
        </p:spPr>
        <p:txBody>
          <a:bodyPr>
            <a:noAutofit/>
          </a:bodyPr>
          <a:lstStyle/>
          <a:p>
            <a:r>
              <a:rPr lang="en-US" sz="2400" dirty="0"/>
              <a:t>X is a high dimensional vector (MNIST: 28</a:t>
            </a:r>
            <a:r>
              <a:rPr lang="en-US" sz="2400" baseline="30000" dirty="0"/>
              <a:t>2</a:t>
            </a:r>
            <a:r>
              <a:rPr lang="en-US" sz="2400" dirty="0"/>
              <a:t> = 784)</a:t>
            </a:r>
          </a:p>
          <a:p>
            <a:r>
              <a:rPr lang="en-US" sz="2400" dirty="0"/>
              <a:t>Data concentrated around a </a:t>
            </a:r>
            <a:r>
              <a:rPr lang="en-US" sz="2400" i="1" dirty="0"/>
              <a:t>lower dimensional </a:t>
            </a:r>
            <a:r>
              <a:rPr lang="en-US" sz="2400" dirty="0"/>
              <a:t>manifold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Hope is to find representation of that manifold</a:t>
            </a:r>
            <a:endParaRPr lang="en-US" sz="24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2" y="2926441"/>
            <a:ext cx="5150494" cy="31245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726" y="6565809"/>
            <a:ext cx="3175042" cy="261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Graphic courtesy </a:t>
            </a:r>
            <a:r>
              <a:rPr lang="en-US" sz="1100" dirty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35112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638" y="186072"/>
            <a:ext cx="8229362" cy="1048380"/>
          </a:xfrm>
        </p:spPr>
        <p:txBody>
          <a:bodyPr>
            <a:normAutofit fontScale="90000"/>
          </a:bodyPr>
          <a:lstStyle/>
          <a:p>
            <a:r>
              <a:rPr lang="en-US" sz="3599" b="1" dirty="0">
                <a:solidFill>
                  <a:schemeClr val="bg1"/>
                </a:solidFill>
              </a:rPr>
              <a:t>So OK, All Cool, But How Does The </a:t>
            </a:r>
            <a:br>
              <a:rPr lang="en-US" sz="3599" b="1" dirty="0">
                <a:solidFill>
                  <a:schemeClr val="bg1"/>
                </a:solidFill>
              </a:rPr>
            </a:br>
            <a:r>
              <a:rPr lang="en-US" sz="3599" b="1" dirty="0">
                <a:solidFill>
                  <a:schemeClr val="bg1"/>
                </a:solidFill>
              </a:rPr>
              <a:t>Autoencoder Actually Work?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85252" y="5888777"/>
            <a:ext cx="7626409" cy="841654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DA83AE-1FF7-C749-B0A8-A7B4FA1DBBB0}"/>
              </a:ext>
            </a:extLst>
          </p:cNvPr>
          <p:cNvSpPr txBox="1"/>
          <p:nvPr/>
        </p:nvSpPr>
        <p:spPr>
          <a:xfrm>
            <a:off x="66507" y="2745359"/>
            <a:ext cx="386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First: What do we need to assume?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290DE-FD07-DC46-8B98-6070066C8DC0}"/>
              </a:ext>
            </a:extLst>
          </p:cNvPr>
          <p:cNvSpPr txBox="1"/>
          <p:nvPr/>
        </p:nvSpPr>
        <p:spPr>
          <a:xfrm>
            <a:off x="108223" y="3291061"/>
            <a:ext cx="439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Identically Distributed (</a:t>
            </a:r>
            <a:r>
              <a:rPr lang="en-US" dirty="0" err="1"/>
              <a:t>iid</a:t>
            </a:r>
            <a:r>
              <a:rPr lang="en-US" dirty="0"/>
              <a:t>)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5A6F3-12B3-624D-902E-1EA98D4D0644}"/>
              </a:ext>
            </a:extLst>
          </p:cNvPr>
          <p:cNvSpPr txBox="1"/>
          <p:nvPr/>
        </p:nvSpPr>
        <p:spPr>
          <a:xfrm>
            <a:off x="66507" y="3834446"/>
            <a:ext cx="531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this mean? The joint distribution factorizes.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457" y="1754925"/>
            <a:ext cx="6715204" cy="37601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89820A-A2C1-E64D-BC1A-02C46F1F873D}"/>
              </a:ext>
            </a:extLst>
          </p:cNvPr>
          <p:cNvSpPr txBox="1"/>
          <p:nvPr/>
        </p:nvSpPr>
        <p:spPr>
          <a:xfrm>
            <a:off x="108223" y="4377831"/>
            <a:ext cx="398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we have T</a:t>
            </a:r>
            <a:r>
              <a:rPr lang="en-US" i="1" dirty="0"/>
              <a:t> </a:t>
            </a:r>
            <a:r>
              <a:rPr lang="en-US" dirty="0"/>
              <a:t>samples. Then </a:t>
            </a:r>
            <a:r>
              <a:rPr lang="en-US" dirty="0" err="1"/>
              <a:t>iid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56967F-2C8D-E043-A14B-6748985EF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83" y="5135065"/>
            <a:ext cx="2570361" cy="10320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0F4D9F-F37B-3143-8134-88086B59DF45}"/>
              </a:ext>
            </a:extLst>
          </p:cNvPr>
          <p:cNvSpPr txBox="1"/>
          <p:nvPr/>
        </p:nvSpPr>
        <p:spPr>
          <a:xfrm rot="20158094">
            <a:off x="762002" y="2899002"/>
            <a:ext cx="9410956" cy="20621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Learning comes down to adjusting the weights (</a:t>
            </a:r>
            <a:r>
              <a:rPr lang="en-US" sz="3200" i="1" dirty="0" err="1"/>
              <a:t>w</a:t>
            </a:r>
            <a:r>
              <a:rPr lang="en-US" sz="3200" i="1" baseline="-25000" dirty="0" err="1"/>
              <a:t>i</a:t>
            </a:r>
            <a:r>
              <a:rPr lang="en-US" sz="3200" dirty="0" err="1"/>
              <a:t>’s</a:t>
            </a:r>
            <a:r>
              <a:rPr lang="en-US" sz="3200" dirty="0"/>
              <a:t>) so that the loss </a:t>
            </a:r>
            <a:r>
              <a:rPr lang="en-US" sz="3200" i="1" dirty="0"/>
              <a:t>L(</a:t>
            </a:r>
            <a:r>
              <a:rPr lang="en-US" sz="3200" i="1" dirty="0" err="1"/>
              <a:t>x,r</a:t>
            </a:r>
            <a:r>
              <a:rPr lang="en-US" sz="3200" i="1" dirty="0"/>
              <a:t>) </a:t>
            </a:r>
            <a:r>
              <a:rPr lang="en-US" sz="3200" dirty="0"/>
              <a:t>is minimized. This is the job of backpropagation (calculate the gradients) and gradient descent (find the minima of the loss function).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0725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22" grpId="0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66" y="299295"/>
            <a:ext cx="9249680" cy="1142967"/>
          </a:xfrm>
        </p:spPr>
        <p:txBody>
          <a:bodyPr>
            <a:noAutofit/>
          </a:bodyPr>
          <a:lstStyle/>
          <a:p>
            <a:r>
              <a:rPr lang="en-US" sz="3599" dirty="0">
                <a:solidFill>
                  <a:schemeClr val="bg1"/>
                </a:solidFill>
              </a:rPr>
              <a:t>How Hard To Code This Up In Tensorflow?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133" y="6550133"/>
            <a:ext cx="6565262" cy="307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 invalidUrl="https://github.com/davidmeyer/ml/blob/master/tensorflow/autoencoder.{py,ipynb}"/>
              </a:rPr>
              <a:t>https://github.com/davidmeyer/ml/blob/master/tensorflow/autoencoder.{py,ipynb}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01" y="1419320"/>
            <a:ext cx="4805987" cy="50313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669602" y="5579757"/>
            <a:ext cx="8744516" cy="870938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 dirty="0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524" y="1411473"/>
            <a:ext cx="3463786" cy="1088619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4" name="Group 3"/>
          <p:cNvGrpSpPr/>
          <p:nvPr/>
        </p:nvGrpSpPr>
        <p:grpSpPr>
          <a:xfrm>
            <a:off x="1669600" y="3769712"/>
            <a:ext cx="7877814" cy="1162108"/>
            <a:chOff x="145474" y="3691374"/>
            <a:chExt cx="8071426" cy="1162143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691374"/>
              <a:ext cx="5254048" cy="975558"/>
              <a:chOff x="145474" y="3691374"/>
              <a:chExt cx="5254048" cy="975558"/>
            </a:xfrm>
          </p:grpSpPr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 flipH="1">
                <a:off x="3131867" y="4189346"/>
                <a:ext cx="2267655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691374"/>
                <a:ext cx="2875143" cy="975558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48465" y="4083503"/>
              <a:ext cx="372625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D0411F-5A43-A147-9289-3FF605A9881C}"/>
              </a:ext>
            </a:extLst>
          </p:cNvPr>
          <p:cNvGrpSpPr/>
          <p:nvPr/>
        </p:nvGrpSpPr>
        <p:grpSpPr>
          <a:xfrm>
            <a:off x="1669600" y="1983486"/>
            <a:ext cx="8580254" cy="2896477"/>
            <a:chOff x="1669600" y="1955782"/>
            <a:chExt cx="8580254" cy="2896477"/>
          </a:xfrm>
        </p:grpSpPr>
        <p:grpSp>
          <p:nvGrpSpPr>
            <p:cNvPr id="17" name="Group 16"/>
            <p:cNvGrpSpPr/>
            <p:nvPr/>
          </p:nvGrpSpPr>
          <p:grpSpPr>
            <a:xfrm>
              <a:off x="1669600" y="2136585"/>
              <a:ext cx="8580254" cy="2715674"/>
              <a:chOff x="145472" y="1777509"/>
              <a:chExt cx="8580502" cy="2715753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45472" y="1777509"/>
                <a:ext cx="4478111" cy="1125934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 dirty="0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0673" y="3832579"/>
                <a:ext cx="3265301" cy="660683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6E178C-84F9-F048-8128-155CCA191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045" y="1955782"/>
              <a:ext cx="784602" cy="820725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52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137" y="299839"/>
            <a:ext cx="8229362" cy="835545"/>
          </a:xfrm>
        </p:spPr>
        <p:txBody>
          <a:bodyPr>
            <a:normAutofit/>
          </a:bodyPr>
          <a:lstStyle/>
          <a:p>
            <a:r>
              <a:rPr lang="en-US" sz="4799" b="1" dirty="0">
                <a:solidFill>
                  <a:schemeClr val="bg1"/>
                </a:solidFill>
              </a:rPr>
              <a:t>Autoencoder Output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13CEDE-DC24-A740-A7F4-EB67116F5E59}"/>
              </a:ext>
            </a:extLst>
          </p:cNvPr>
          <p:cNvGrpSpPr/>
          <p:nvPr/>
        </p:nvGrpSpPr>
        <p:grpSpPr>
          <a:xfrm>
            <a:off x="1344709" y="1764145"/>
            <a:ext cx="8713691" cy="3320492"/>
            <a:chOff x="1525440" y="1501975"/>
            <a:chExt cx="9116242" cy="38954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7B04727-8AC9-EC45-9450-CC2053D29029}"/>
                </a:ext>
              </a:extLst>
            </p:cNvPr>
            <p:cNvGrpSpPr/>
            <p:nvPr/>
          </p:nvGrpSpPr>
          <p:grpSpPr>
            <a:xfrm>
              <a:off x="1525440" y="1501975"/>
              <a:ext cx="4573058" cy="1852632"/>
              <a:chOff x="1525440" y="1501975"/>
              <a:chExt cx="4573058" cy="185263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440" y="1889107"/>
                <a:ext cx="4573058" cy="14655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008518" y="1501975"/>
                <a:ext cx="1146852" cy="369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799" u="sng" dirty="0"/>
                  <a:t>1 example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C8F651-D7A4-9844-93BC-AF2CA07EBF29}"/>
                </a:ext>
              </a:extLst>
            </p:cNvPr>
            <p:cNvGrpSpPr/>
            <p:nvPr/>
          </p:nvGrpSpPr>
          <p:grpSpPr>
            <a:xfrm>
              <a:off x="6126550" y="1501975"/>
              <a:ext cx="4515132" cy="1870345"/>
              <a:chOff x="6126550" y="1501975"/>
              <a:chExt cx="4515132" cy="187034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6550" y="1871394"/>
                <a:ext cx="4515132" cy="1500926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7417923" y="1501975"/>
                <a:ext cx="1353640" cy="369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99" u="sng" dirty="0"/>
                  <a:t>10 examples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8785E4-009F-724C-B18D-D642407D0852}"/>
                </a:ext>
              </a:extLst>
            </p:cNvPr>
            <p:cNvGrpSpPr/>
            <p:nvPr/>
          </p:nvGrpSpPr>
          <p:grpSpPr>
            <a:xfrm>
              <a:off x="1551669" y="3429794"/>
              <a:ext cx="4574881" cy="1949924"/>
              <a:chOff x="1551669" y="3429794"/>
              <a:chExt cx="4574881" cy="194992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1669" y="3799269"/>
                <a:ext cx="4574881" cy="1580449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2787135" y="3429794"/>
                <a:ext cx="1470659" cy="369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99" u="sng" dirty="0"/>
                  <a:t>100 examples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D80931-70D5-DD43-9D9E-0B49D91051CF}"/>
                </a:ext>
              </a:extLst>
            </p:cNvPr>
            <p:cNvGrpSpPr/>
            <p:nvPr/>
          </p:nvGrpSpPr>
          <p:grpSpPr>
            <a:xfrm>
              <a:off x="6068623" y="3391818"/>
              <a:ext cx="4573058" cy="2005611"/>
              <a:chOff x="6068623" y="3391818"/>
              <a:chExt cx="4573058" cy="200561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8623" y="3781555"/>
                <a:ext cx="4573058" cy="1615874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217398" y="3391818"/>
                <a:ext cx="1587679" cy="369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99" u="sng" dirty="0"/>
                  <a:t>1000 examples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1642870" y="5411460"/>
            <a:ext cx="8517549" cy="1323094"/>
            <a:chOff x="169005" y="5852927"/>
            <a:chExt cx="8517795" cy="1323133"/>
          </a:xfrm>
        </p:grpSpPr>
        <p:sp>
          <p:nvSpPr>
            <p:cNvPr id="3" name="TextBox 2"/>
            <p:cNvSpPr txBox="1"/>
            <p:nvPr/>
          </p:nvSpPr>
          <p:spPr>
            <a:xfrm>
              <a:off x="169005" y="5852927"/>
              <a:ext cx="5268985" cy="132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After training, the AE gets low </a:t>
              </a:r>
              <a:r>
                <a:rPr lang="en-US" sz="1999" i="1" dirty="0">
                  <a:solidFill>
                    <a:srgbClr val="FF0000"/>
                  </a:solidFill>
                </a:rPr>
                <a:t>reconstruction error </a:t>
              </a:r>
              <a:r>
                <a:rPr lang="en-US" sz="1999" dirty="0"/>
                <a:t>on digits from MNIST and high reconstruction error on everything else: It has learned to recognize MNIST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731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35029" y="212379"/>
            <a:ext cx="2144462" cy="778875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Agenda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00644" y="2379342"/>
            <a:ext cx="9990713" cy="4096642"/>
          </a:xfrm>
        </p:spPr>
        <p:txBody>
          <a:bodyPr>
            <a:normAutofit/>
          </a:bodyPr>
          <a:lstStyle/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What can ML/AI bring to the network?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Huawei’s Approach: Intelligent Network Infrastructure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       - Architecture and Impacts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       - Key Technologies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       - Case Studies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Roadmap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442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4AE2-B713-CA46-B597-F6978AEB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964" y="349058"/>
            <a:ext cx="10972800" cy="114299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Aside: How Big is the MNIST Space?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9163EF-D865-F34F-894C-41B90D097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332697"/>
                <a:ext cx="10972800" cy="45253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799" dirty="0"/>
                  <a:t>So how many 28x28 grayscale images are there?</a:t>
                </a:r>
              </a:p>
              <a:p>
                <a:endParaRPr lang="en-US" sz="2799" dirty="0"/>
              </a:p>
              <a:p>
                <a:r>
                  <a:rPr lang="en-US" sz="2799" dirty="0"/>
                  <a:t>Say there are 8 bits of grayscale </a:t>
                </a:r>
                <a:r>
                  <a:rPr lang="en-US" sz="2799" dirty="0">
                    <a:sym typeface="Wingdings"/>
                  </a:rPr>
                  <a:t> 256</a:t>
                </a:r>
                <a:r>
                  <a:rPr lang="en-US" sz="2799" baseline="30000" dirty="0">
                    <a:sym typeface="Wingdings"/>
                  </a:rPr>
                  <a:t>784</a:t>
                </a:r>
                <a:r>
                  <a:rPr lang="en-US" sz="2799" dirty="0">
                    <a:sym typeface="Wingdings"/>
                  </a:rPr>
                  <a:t> possible 28x28 </a:t>
                </a:r>
                <a:r>
                  <a:rPr lang="en-US" sz="2799">
                    <a:sym typeface="Wingdings"/>
                  </a:rPr>
                  <a:t>“images”</a:t>
                </a:r>
                <a:endParaRPr lang="en-US" sz="2799" dirty="0">
                  <a:sym typeface="Wingdings"/>
                </a:endParaRPr>
              </a:p>
              <a:p>
                <a:endParaRPr lang="en-US" sz="2799" dirty="0">
                  <a:sym typeface="Wingdings"/>
                </a:endParaRPr>
              </a:p>
              <a:p>
                <a:r>
                  <a:rPr lang="is-IS" sz="2799" dirty="0"/>
                  <a:t>Our autoencoder had 156800 parameters </a:t>
                </a:r>
                <a:r>
                  <a:rPr lang="en-US" sz="2799" dirty="0">
                    <a:sym typeface="Wingdings"/>
                  </a:rPr>
                  <a:t> </a:t>
                </a:r>
                <a:r>
                  <a:rPr lang="is-IS" sz="2799" b="1" dirty="0">
                    <a:solidFill>
                      <a:srgbClr val="FF0000"/>
                    </a:solidFill>
                  </a:rPr>
                  <a:t>156800</a:t>
                </a:r>
                <a:r>
                  <a:rPr lang="en-US" sz="2799" b="1" dirty="0">
                    <a:solidFill>
                      <a:srgbClr val="FF0000"/>
                    </a:solidFill>
                  </a:rPr>
                  <a:t>/256</a:t>
                </a:r>
                <a:r>
                  <a:rPr lang="en-US" sz="2799" b="1" baseline="30000" dirty="0">
                    <a:solidFill>
                      <a:srgbClr val="FF0000"/>
                    </a:solidFill>
                  </a:rPr>
                  <a:t>784</a:t>
                </a:r>
                <a:r>
                  <a:rPr lang="en-US" sz="2799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799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799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𝟎</m:t>
                    </m:r>
                  </m:oMath>
                </a14:m>
                <a:endParaRPr lang="en-US" sz="2799" b="1" dirty="0">
                  <a:solidFill>
                    <a:srgbClr val="FF0000"/>
                  </a:solidFill>
                  <a:sym typeface="Wingdings"/>
                </a:endParaRPr>
              </a:p>
              <a:p>
                <a:endParaRPr lang="en-US" sz="2799" dirty="0">
                  <a:sym typeface="Wingdings"/>
                </a:endParaRPr>
              </a:p>
              <a:p>
                <a:r>
                  <a:rPr lang="en-US" sz="2799" dirty="0">
                    <a:sym typeface="Wingdings"/>
                  </a:rPr>
                  <a:t>So how can a simple </a:t>
                </a:r>
                <a:r>
                  <a:rPr lang="en-US" sz="2799" dirty="0" err="1">
                    <a:sym typeface="Wingdings"/>
                  </a:rPr>
                  <a:t>autoencoder</a:t>
                </a:r>
                <a:r>
                  <a:rPr lang="en-US" sz="2799" dirty="0">
                    <a:sym typeface="Wingdings"/>
                  </a:rPr>
                  <a:t> find the MNIST subspace?</a:t>
                </a:r>
              </a:p>
              <a:p>
                <a:endParaRPr lang="en-US" sz="2799" dirty="0">
                  <a:sym typeface="Wingdings"/>
                </a:endParaRPr>
              </a:p>
              <a:p>
                <a:r>
                  <a:rPr lang="en-US" sz="2799" dirty="0">
                    <a:sym typeface="Wingdings"/>
                  </a:rPr>
                  <a:t>One (physics) perspective: </a:t>
                </a:r>
                <a:r>
                  <a:rPr lang="en-US" sz="2799" dirty="0">
                    <a:hlinkClick r:id="rId2"/>
                  </a:rPr>
                  <a:t>http://arxiv.org/pdf/1608.08225v1.pdf  </a:t>
                </a:r>
                <a:endParaRPr lang="en-US" sz="2799" dirty="0"/>
              </a:p>
              <a:p>
                <a:endParaRPr lang="en-US" sz="4399" dirty="0">
                  <a:sym typeface="Wingdings"/>
                </a:endParaRPr>
              </a:p>
              <a:p>
                <a:endParaRPr lang="en-US" sz="4399" dirty="0">
                  <a:sym typeface="Wingdings"/>
                </a:endParaRPr>
              </a:p>
              <a:p>
                <a:endParaRPr lang="en-US" sz="4399" dirty="0">
                  <a:sym typeface="Wingdings"/>
                </a:endParaRPr>
              </a:p>
              <a:p>
                <a:endParaRPr lang="en-US" sz="4399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9163EF-D865-F34F-894C-41B90D097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332697"/>
                <a:ext cx="10972800" cy="4525303"/>
              </a:xfrm>
              <a:blipFill>
                <a:blip r:embed="rId3"/>
                <a:stretch>
                  <a:fillRect l="-1042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33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50821" y="276154"/>
            <a:ext cx="9990713" cy="7788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Case Study 4: Intelligent Measurement</a:t>
            </a:r>
          </a:p>
        </p:txBody>
      </p:sp>
      <p:sp>
        <p:nvSpPr>
          <p:cNvPr id="4" name="弧形 3"/>
          <p:cNvSpPr/>
          <p:nvPr/>
        </p:nvSpPr>
        <p:spPr>
          <a:xfrm rot="19528409" flipH="1" flipV="1">
            <a:off x="9127696" y="1256486"/>
            <a:ext cx="623455" cy="1260603"/>
          </a:xfrm>
          <a:prstGeom prst="arc">
            <a:avLst>
              <a:gd name="adj1" fmla="val 17395064"/>
              <a:gd name="adj2" fmla="val 4549312"/>
            </a:avLst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9" tIns="45709" rIns="91419" bIns="45709" rtlCol="0" anchor="ctr"/>
          <a:lstStyle/>
          <a:p>
            <a:pPr algn="ctr"/>
            <a:endParaRPr lang="zh-CN" altLang="en-US" sz="1799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883" y="3721691"/>
            <a:ext cx="1609004" cy="9707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2910" y="2433942"/>
            <a:ext cx="2715823" cy="1173174"/>
          </a:xfrm>
          <a:prstGeom prst="rect">
            <a:avLst/>
          </a:prstGeom>
        </p:spPr>
      </p:pic>
      <p:pic>
        <p:nvPicPr>
          <p:cNvPr id="7" name="内容占位符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8" y="5081108"/>
            <a:ext cx="3310887" cy="153269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00880" y="3118423"/>
            <a:ext cx="5498240" cy="2431000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799" u="sng" dirty="0">
                <a:latin typeface="Arial" panose="020B0604020202020204" pitchFamily="34" charset="0"/>
                <a:cs typeface="Arial" panose="020B0604020202020204" pitchFamily="34" charset="0"/>
              </a:rPr>
              <a:t>Data-driven</a:t>
            </a:r>
            <a:endParaRPr lang="en-US" sz="1799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587" indent="-285587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Addresses the data requirement for ML applications</a:t>
            </a:r>
          </a:p>
          <a:p>
            <a:pPr marL="285587" indent="-285587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Visualization network performance</a:t>
            </a:r>
          </a:p>
          <a:p>
            <a:pPr marL="285587" indent="-285587" algn="just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</a:p>
          <a:p>
            <a:pPr algn="just">
              <a:lnSpc>
                <a:spcPct val="150000"/>
              </a:lnSpc>
            </a:pPr>
            <a:r>
              <a:rPr lang="en-US" altLang="zh-CN" sz="1799" u="sng" dirty="0">
                <a:latin typeface="Arial" panose="020B0604020202020204" pitchFamily="34" charset="0"/>
                <a:cs typeface="Arial" panose="020B0604020202020204" pitchFamily="34" charset="0"/>
              </a:rPr>
              <a:t>Intelligent measurement</a:t>
            </a:r>
          </a:p>
          <a:p>
            <a:pPr marL="285587" indent="-285587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recovery via matrix completion by measuring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20% of node-pairs</a:t>
            </a:r>
          </a:p>
          <a:p>
            <a:pPr marL="285587" indent="-285587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Online schedule of measurement points based on matrix coherence feature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61155" y="5310933"/>
            <a:ext cx="2573045" cy="1169221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pPr algn="just"/>
            <a:r>
              <a:rPr lang="en-US" altLang="zh-CN" sz="1400" dirty="0"/>
              <a:t>Performance improvement on latency measurement (</a:t>
            </a:r>
            <a:r>
              <a:rPr lang="en-US" sz="1400" dirty="0"/>
              <a:t>Note that comparison 2 of uniform sampling is static with no online scheduling).</a:t>
            </a:r>
          </a:p>
        </p:txBody>
      </p:sp>
      <p:sp>
        <p:nvSpPr>
          <p:cNvPr id="10" name="椭圆 9"/>
          <p:cNvSpPr/>
          <p:nvPr/>
        </p:nvSpPr>
        <p:spPr>
          <a:xfrm>
            <a:off x="1972716" y="2106467"/>
            <a:ext cx="3566004" cy="1837815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5" rIns="91392" bIns="45695"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92911" y="3990627"/>
            <a:ext cx="2839219" cy="523058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pPr algn="ctr"/>
            <a:r>
              <a:rPr lang="en-US" altLang="zh-CN" sz="1400" dirty="0"/>
              <a:t>Selective measurement &amp; recovery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Coherence-Based Sampling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7066" y="4686586"/>
            <a:ext cx="1295806" cy="338466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4382" y="1742211"/>
            <a:ext cx="1295806" cy="584730"/>
          </a:xfrm>
          <a:prstGeom prst="rect">
            <a:avLst/>
          </a:prstGeom>
          <a:noFill/>
        </p:spPr>
        <p:txBody>
          <a:bodyPr wrap="square" lIns="91392" tIns="45695" rIns="91392" bIns="45695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App &amp;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850607" y="2380073"/>
            <a:ext cx="1678" cy="1266889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977657" y="3830620"/>
            <a:ext cx="478463" cy="425288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377707" y="1859863"/>
            <a:ext cx="867547" cy="440796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1329074" y="5309702"/>
            <a:ext cx="965" cy="263872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2292197" y="5309703"/>
            <a:ext cx="14586" cy="336567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3231574" y="5299310"/>
            <a:ext cx="680" cy="324423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301659" y="5310933"/>
            <a:ext cx="429765" cy="261516"/>
          </a:xfrm>
          <a:prstGeom prst="rect">
            <a:avLst/>
          </a:prstGeom>
          <a:noFill/>
          <a:ln>
            <a:noFill/>
          </a:ln>
        </p:spPr>
        <p:txBody>
          <a:bodyPr wrap="none" lIns="91392" tIns="45695" rIns="91392" bIns="45695" rtlCol="0">
            <a:spAutoFit/>
          </a:bodyPr>
          <a:lstStyle/>
          <a:p>
            <a:r>
              <a:rPr lang="en-US" sz="1100" dirty="0"/>
              <a:t>20</a:t>
            </a:r>
            <a:r>
              <a:rPr lang="en-US" altLang="zh-CN" sz="1100" dirty="0"/>
              <a:t>%</a:t>
            </a:r>
            <a:endParaRPr lang="en-US" sz="11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240000" y="5338161"/>
            <a:ext cx="429765" cy="261516"/>
          </a:xfrm>
          <a:prstGeom prst="rect">
            <a:avLst/>
          </a:prstGeom>
          <a:noFill/>
          <a:ln>
            <a:noFill/>
          </a:ln>
        </p:spPr>
        <p:txBody>
          <a:bodyPr wrap="none" lIns="91392" tIns="45695" rIns="91392" bIns="45695" rtlCol="0">
            <a:spAutoFit/>
          </a:bodyPr>
          <a:lstStyle/>
          <a:p>
            <a:r>
              <a:rPr lang="en-US" sz="1100" dirty="0"/>
              <a:t>27</a:t>
            </a:r>
            <a:r>
              <a:rPr lang="en-US" altLang="zh-CN" sz="1100" dirty="0"/>
              <a:t>%</a:t>
            </a:r>
            <a:endParaRPr lang="en-US" sz="11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158549" y="5332682"/>
            <a:ext cx="429765" cy="261516"/>
          </a:xfrm>
          <a:prstGeom prst="rect">
            <a:avLst/>
          </a:prstGeom>
          <a:noFill/>
          <a:ln>
            <a:noFill/>
          </a:ln>
        </p:spPr>
        <p:txBody>
          <a:bodyPr wrap="none" lIns="91392" tIns="45695" rIns="91392" bIns="45695" rtlCol="0">
            <a:spAutoFit/>
          </a:bodyPr>
          <a:lstStyle/>
          <a:p>
            <a:r>
              <a:rPr lang="en-US" sz="1100" dirty="0"/>
              <a:t>25</a:t>
            </a:r>
            <a:r>
              <a:rPr lang="en-US" altLang="zh-CN" sz="1100" dirty="0"/>
              <a:t>%</a:t>
            </a:r>
            <a:endParaRPr lang="en-US" sz="1100" dirty="0"/>
          </a:p>
        </p:txBody>
      </p:sp>
      <p:grpSp>
        <p:nvGrpSpPr>
          <p:cNvPr id="23" name="组合 38"/>
          <p:cNvGrpSpPr/>
          <p:nvPr/>
        </p:nvGrpSpPr>
        <p:grpSpPr>
          <a:xfrm>
            <a:off x="8128237" y="919564"/>
            <a:ext cx="3647209" cy="2151862"/>
            <a:chOff x="7945531" y="189346"/>
            <a:chExt cx="3829572" cy="215242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6700" y="1979713"/>
              <a:ext cx="271625" cy="144615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88" y="1753353"/>
              <a:ext cx="271625" cy="14461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88" y="1978610"/>
              <a:ext cx="271625" cy="14461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88" y="2197153"/>
              <a:ext cx="271625" cy="14461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2333" y="1978610"/>
              <a:ext cx="271625" cy="144615"/>
            </a:xfrm>
            <a:prstGeom prst="rect">
              <a:avLst/>
            </a:prstGeom>
          </p:spPr>
        </p:pic>
        <p:cxnSp>
          <p:nvCxnSpPr>
            <p:cNvPr id="29" name="直接连接符 28"/>
            <p:cNvCxnSpPr>
              <a:stCxn id="24" idx="0"/>
              <a:endCxn id="25" idx="1"/>
            </p:cNvCxnSpPr>
            <p:nvPr/>
          </p:nvCxnSpPr>
          <p:spPr>
            <a:xfrm flipV="1">
              <a:off x="8802512" y="1825661"/>
              <a:ext cx="958876" cy="154052"/>
            </a:xfrm>
            <a:prstGeom prst="line">
              <a:avLst/>
            </a:prstGeom>
            <a:ln w="254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stCxn id="24" idx="3"/>
              <a:endCxn id="26" idx="1"/>
            </p:cNvCxnSpPr>
            <p:nvPr/>
          </p:nvCxnSpPr>
          <p:spPr>
            <a:xfrm flipV="1">
              <a:off x="8938325" y="2050918"/>
              <a:ext cx="823063" cy="1103"/>
            </a:xfrm>
            <a:prstGeom prst="line">
              <a:avLst/>
            </a:prstGeom>
            <a:ln w="254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24" idx="2"/>
              <a:endCxn id="27" idx="1"/>
            </p:cNvCxnSpPr>
            <p:nvPr/>
          </p:nvCxnSpPr>
          <p:spPr>
            <a:xfrm>
              <a:off x="8802512" y="2124328"/>
              <a:ext cx="958876" cy="145133"/>
            </a:xfrm>
            <a:prstGeom prst="line">
              <a:avLst/>
            </a:prstGeom>
            <a:ln w="254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25" idx="3"/>
              <a:endCxn id="28" idx="0"/>
            </p:cNvCxnSpPr>
            <p:nvPr/>
          </p:nvCxnSpPr>
          <p:spPr>
            <a:xfrm>
              <a:off x="10033013" y="1825661"/>
              <a:ext cx="1015133" cy="152949"/>
            </a:xfrm>
            <a:prstGeom prst="line">
              <a:avLst/>
            </a:prstGeom>
            <a:ln w="254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26" idx="3"/>
              <a:endCxn id="28" idx="1"/>
            </p:cNvCxnSpPr>
            <p:nvPr/>
          </p:nvCxnSpPr>
          <p:spPr>
            <a:xfrm>
              <a:off x="10033013" y="2050918"/>
              <a:ext cx="879320" cy="0"/>
            </a:xfrm>
            <a:prstGeom prst="line">
              <a:avLst/>
            </a:prstGeom>
            <a:ln w="254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27" idx="3"/>
              <a:endCxn id="28" idx="2"/>
            </p:cNvCxnSpPr>
            <p:nvPr/>
          </p:nvCxnSpPr>
          <p:spPr>
            <a:xfrm flipV="1">
              <a:off x="10033013" y="2123225"/>
              <a:ext cx="1015133" cy="146235"/>
            </a:xfrm>
            <a:prstGeom prst="line">
              <a:avLst/>
            </a:prstGeom>
            <a:ln w="254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圆柱形 34"/>
            <p:cNvSpPr/>
            <p:nvPr/>
          </p:nvSpPr>
          <p:spPr>
            <a:xfrm>
              <a:off x="8612005" y="1077816"/>
              <a:ext cx="568824" cy="290878"/>
            </a:xfrm>
            <a:prstGeom prst="can">
              <a:avLst/>
            </a:prstGeom>
            <a:solidFill>
              <a:srgbClr val="1296DB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Data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252583" y="191382"/>
              <a:ext cx="969157" cy="440091"/>
            </a:xfrm>
            <a:prstGeom prst="rect">
              <a:avLst/>
            </a:prstGeom>
            <a:solidFill>
              <a:srgbClr val="1296DB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Learning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37" name="组合 41"/>
            <p:cNvGrpSpPr/>
            <p:nvPr/>
          </p:nvGrpSpPr>
          <p:grpSpPr>
            <a:xfrm>
              <a:off x="9320464" y="189346"/>
              <a:ext cx="1032278" cy="442127"/>
              <a:chOff x="9320464" y="189346"/>
              <a:chExt cx="1032278" cy="442127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9320464" y="189346"/>
                <a:ext cx="1032278" cy="442127"/>
              </a:xfrm>
              <a:prstGeom prst="rect">
                <a:avLst/>
              </a:prstGeom>
              <a:solidFill>
                <a:srgbClr val="1296DB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000" dirty="0">
                    <a:solidFill>
                      <a:schemeClr val="tx1"/>
                    </a:solidFill>
                  </a:rPr>
                  <a:t>Inference</a:t>
                </a:r>
                <a:endParaRPr lang="zh-CN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9398859" y="449532"/>
                <a:ext cx="121195" cy="67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9776338" y="359219"/>
                <a:ext cx="121195" cy="67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9776338" y="449532"/>
                <a:ext cx="121195" cy="67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9776338" y="539535"/>
                <a:ext cx="121195" cy="67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0153817" y="449532"/>
                <a:ext cx="121195" cy="67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直接连接符 52"/>
              <p:cNvCxnSpPr>
                <a:stCxn id="48" idx="7"/>
                <a:endCxn id="49" idx="2"/>
              </p:cNvCxnSpPr>
              <p:nvPr/>
            </p:nvCxnSpPr>
            <p:spPr>
              <a:xfrm flipV="1">
                <a:off x="9502306" y="392991"/>
                <a:ext cx="274032" cy="6643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48" idx="6"/>
                <a:endCxn id="50" idx="2"/>
              </p:cNvCxnSpPr>
              <p:nvPr/>
            </p:nvCxnSpPr>
            <p:spPr>
              <a:xfrm>
                <a:off x="9520055" y="483304"/>
                <a:ext cx="25628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stCxn id="48" idx="5"/>
                <a:endCxn id="51" idx="2"/>
              </p:cNvCxnSpPr>
              <p:nvPr/>
            </p:nvCxnSpPr>
            <p:spPr>
              <a:xfrm>
                <a:off x="9502306" y="507185"/>
                <a:ext cx="274032" cy="6612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49" idx="6"/>
                <a:endCxn id="52" idx="1"/>
              </p:cNvCxnSpPr>
              <p:nvPr/>
            </p:nvCxnSpPr>
            <p:spPr>
              <a:xfrm>
                <a:off x="9897534" y="392991"/>
                <a:ext cx="274032" cy="6643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50" idx="6"/>
                <a:endCxn id="52" idx="2"/>
              </p:cNvCxnSpPr>
              <p:nvPr/>
            </p:nvCxnSpPr>
            <p:spPr>
              <a:xfrm>
                <a:off x="9897534" y="483304"/>
                <a:ext cx="25628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51" idx="6"/>
                <a:endCxn id="52" idx="3"/>
              </p:cNvCxnSpPr>
              <p:nvPr/>
            </p:nvCxnSpPr>
            <p:spPr>
              <a:xfrm flipV="1">
                <a:off x="9897534" y="507185"/>
                <a:ext cx="274032" cy="6612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直接连接符 37"/>
            <p:cNvCxnSpPr/>
            <p:nvPr/>
          </p:nvCxnSpPr>
          <p:spPr>
            <a:xfrm>
              <a:off x="7945531" y="892329"/>
              <a:ext cx="3829572" cy="0"/>
            </a:xfrm>
            <a:prstGeom prst="line">
              <a:avLst/>
            </a:prstGeom>
            <a:ln w="19050">
              <a:solidFill>
                <a:schemeClr val="tx2">
                  <a:lumMod val="40000"/>
                  <a:lumOff val="60000"/>
                  <a:alpha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7945531" y="1641320"/>
              <a:ext cx="3829572" cy="0"/>
            </a:xfrm>
            <a:prstGeom prst="line">
              <a:avLst/>
            </a:prstGeom>
            <a:ln w="19050">
              <a:solidFill>
                <a:schemeClr val="tx2">
                  <a:lumMod val="40000"/>
                  <a:lumOff val="60000"/>
                  <a:alpha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126"/>
            <p:cNvGrpSpPr/>
            <p:nvPr/>
          </p:nvGrpSpPr>
          <p:grpSpPr>
            <a:xfrm>
              <a:off x="10245933" y="1101806"/>
              <a:ext cx="745780" cy="468994"/>
              <a:chOff x="8897119" y="3287118"/>
              <a:chExt cx="909137" cy="1025848"/>
            </a:xfrm>
          </p:grpSpPr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79688" y="3287118"/>
                <a:ext cx="744000" cy="512262"/>
              </a:xfrm>
              <a:prstGeom prst="rect">
                <a:avLst/>
              </a:prstGeom>
            </p:spPr>
          </p:pic>
          <p:sp>
            <p:nvSpPr>
              <p:cNvPr id="46" name="矩形 45"/>
              <p:cNvSpPr/>
              <p:nvPr/>
            </p:nvSpPr>
            <p:spPr>
              <a:xfrm>
                <a:off x="8897119" y="3774398"/>
                <a:ext cx="909137" cy="538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000" dirty="0"/>
                  <a:t>Controller</a:t>
                </a:r>
                <a:endParaRPr lang="zh-CN" altLang="en-US" sz="1000" dirty="0"/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10451467" y="190364"/>
              <a:ext cx="1090889" cy="440091"/>
            </a:xfrm>
            <a:prstGeom prst="rect">
              <a:avLst/>
            </a:prstGeom>
            <a:solidFill>
              <a:srgbClr val="1296DB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000" dirty="0">
                  <a:solidFill>
                    <a:schemeClr val="tx1"/>
                  </a:solidFill>
                </a:rPr>
                <a:t>Ctrl Loops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892" y="387183"/>
              <a:ext cx="349410" cy="194732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703" y="387918"/>
              <a:ext cx="360951" cy="201164"/>
            </a:xfrm>
            <a:prstGeom prst="rect">
              <a:avLst/>
            </a:prstGeom>
          </p:spPr>
        </p:pic>
        <p:pic>
          <p:nvPicPr>
            <p:cNvPr id="44" name="图片 5"/>
            <p:cNvPicPr>
              <a:picLocks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94842" y="362438"/>
              <a:ext cx="707514" cy="238975"/>
            </a:xfrm>
            <a:prstGeom prst="rect">
              <a:avLst/>
            </a:prstGeom>
            <a:noFill/>
          </p:spPr>
        </p:pic>
      </p:grpSp>
      <p:sp>
        <p:nvSpPr>
          <p:cNvPr id="59" name="前凸带形 58"/>
          <p:cNvSpPr/>
          <p:nvPr/>
        </p:nvSpPr>
        <p:spPr>
          <a:xfrm>
            <a:off x="4500040" y="1119169"/>
            <a:ext cx="2840584" cy="467576"/>
          </a:xfrm>
          <a:prstGeom prst="ribbon">
            <a:avLst>
              <a:gd name="adj1" fmla="val 16667"/>
              <a:gd name="adj2" fmla="val 676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9" rIns="91419" bIns="45709" rtlCol="0" anchor="ctr"/>
          <a:lstStyle/>
          <a:p>
            <a:pPr algn="ctr"/>
            <a:r>
              <a:rPr lang="en-US" altLang="zh-CN" sz="1600" dirty="0"/>
              <a:t>AI + Measurement</a:t>
            </a:r>
            <a:endParaRPr lang="zh-CN" altLang="en-US" sz="1600" dirty="0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184" y="1390756"/>
            <a:ext cx="633874" cy="463215"/>
          </a:xfrm>
          <a:prstGeom prst="rect">
            <a:avLst/>
          </a:prstGeom>
          <a:ln cap="rnd">
            <a:noFill/>
          </a:ln>
        </p:spPr>
      </p:pic>
    </p:spTree>
    <p:extLst>
      <p:ext uri="{BB962C8B-B14F-4D97-AF65-F5344CB8AC3E}">
        <p14:creationId xmlns:p14="http://schemas.microsoft.com/office/powerpoint/2010/main" val="773394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35029" y="212379"/>
            <a:ext cx="2144462" cy="778875"/>
          </a:xfrm>
        </p:spPr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Agenda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990265" y="2350133"/>
            <a:ext cx="9990713" cy="4096642"/>
          </a:xfrm>
        </p:spPr>
        <p:txBody>
          <a:bodyPr>
            <a:normAutofit/>
          </a:bodyPr>
          <a:lstStyle/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What can ML/AI bring to the network?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Huawei’s Approach: Intelligent Network Infrastructure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       - Architecture and Impacts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       - Key Technologies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       - Case Studies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73572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73210" y="274480"/>
            <a:ext cx="9990713" cy="77887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Roadmap</a:t>
            </a:r>
          </a:p>
        </p:txBody>
      </p:sp>
      <p:pic>
        <p:nvPicPr>
          <p:cNvPr id="4" name="Picture 8" descr="C:\Users\g00313527\AppData\Roaming\eSpace_Desktop\UserData\g00313527\imagefiles\451E9DD6-1E73-46BB-BB80-5C22724B0F3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84896" y="2317210"/>
            <a:ext cx="1236017" cy="785945"/>
          </a:xfrm>
          <a:prstGeom prst="rect">
            <a:avLst/>
          </a:prstGeom>
          <a:noFill/>
        </p:spPr>
      </p:pic>
      <p:pic>
        <p:nvPicPr>
          <p:cNvPr id="5" name="Picture 6" descr="C:\Users\g00313527\AppData\Roaming\eSpace_Desktop\UserData\g00313527\imagefiles\5EE4BE71-1839-4652-ADC9-92541182A02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7630" y="3353521"/>
            <a:ext cx="914607" cy="778390"/>
          </a:xfrm>
          <a:prstGeom prst="rect">
            <a:avLst/>
          </a:prstGeom>
          <a:noFill/>
        </p:spPr>
      </p:pic>
      <p:pic>
        <p:nvPicPr>
          <p:cNvPr id="6" name="Picture 4" descr="C:\Users\g00313527\AppData\Roaming\eSpace_Desktop\UserData\g00313527\imagefiles\1CE0802B-CFB0-4A6C-994A-24EB69C6E88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47486" y="2869671"/>
            <a:ext cx="1152170" cy="75113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560677" y="6375396"/>
            <a:ext cx="3095538" cy="287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/>
              <a:t>Entry</a:t>
            </a:r>
            <a:endParaRPr lang="zh-CN" altLang="en-US" sz="1799" dirty="0"/>
          </a:p>
        </p:txBody>
      </p:sp>
      <p:sp>
        <p:nvSpPr>
          <p:cNvPr id="8" name="矩形 7"/>
          <p:cNvSpPr/>
          <p:nvPr/>
        </p:nvSpPr>
        <p:spPr>
          <a:xfrm>
            <a:off x="5232129" y="5924465"/>
            <a:ext cx="3095538" cy="287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/>
              <a:t>Intermediate</a:t>
            </a:r>
            <a:endParaRPr lang="zh-CN" altLang="en-US" sz="1799" dirty="0"/>
          </a:p>
        </p:txBody>
      </p:sp>
      <p:sp>
        <p:nvSpPr>
          <p:cNvPr id="9" name="矩形 8"/>
          <p:cNvSpPr/>
          <p:nvPr/>
        </p:nvSpPr>
        <p:spPr>
          <a:xfrm>
            <a:off x="8831592" y="5389026"/>
            <a:ext cx="3095538" cy="287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99" dirty="0"/>
              <a:t>Advanced</a:t>
            </a:r>
            <a:endParaRPr lang="zh-CN" altLang="en-US" sz="1799" dirty="0"/>
          </a:p>
        </p:txBody>
      </p:sp>
      <p:sp>
        <p:nvSpPr>
          <p:cNvPr id="10" name="圆角矩形 9"/>
          <p:cNvSpPr/>
          <p:nvPr/>
        </p:nvSpPr>
        <p:spPr>
          <a:xfrm>
            <a:off x="1560677" y="2056040"/>
            <a:ext cx="3095538" cy="107983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Separate ML/AI applications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e.g. Temporal prediction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560677" y="3188873"/>
            <a:ext cx="3095538" cy="107983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2" name="圆角矩形 11"/>
          <p:cNvSpPr/>
          <p:nvPr/>
        </p:nvSpPr>
        <p:spPr>
          <a:xfrm>
            <a:off x="1560677" y="4321706"/>
            <a:ext cx="3095538" cy="107983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Measurement Collection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560677" y="5456535"/>
            <a:ext cx="3095538" cy="6838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Additional forwarding options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Probing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1632667" y="3279858"/>
            <a:ext cx="1964963" cy="83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Centralized control</a:t>
            </a:r>
          </a:p>
          <a:p>
            <a:r>
              <a:rPr lang="en-US" altLang="zh-CN" sz="1600" dirty="0"/>
              <a:t>Separate ML/AI applications</a:t>
            </a:r>
            <a:endParaRPr lang="zh-CN" altLang="en-US" sz="1600" dirty="0"/>
          </a:p>
        </p:txBody>
      </p:sp>
      <p:sp>
        <p:nvSpPr>
          <p:cNvPr id="18" name="圆角矩形 17"/>
          <p:cNvSpPr/>
          <p:nvPr/>
        </p:nvSpPr>
        <p:spPr>
          <a:xfrm>
            <a:off x="5232129" y="1552116"/>
            <a:ext cx="3095538" cy="107983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Admin assistant</a:t>
            </a:r>
          </a:p>
          <a:p>
            <a:pPr algn="ctr"/>
            <a:r>
              <a:rPr lang="en-US" altLang="zh-CN" sz="1600" b="1" dirty="0">
                <a:solidFill>
                  <a:srgbClr val="FF0000"/>
                </a:solidFill>
              </a:rPr>
              <a:t>Causal</a:t>
            </a:r>
            <a:r>
              <a:rPr lang="en-US" altLang="zh-CN" sz="1600" dirty="0">
                <a:solidFill>
                  <a:schemeClr val="tx1"/>
                </a:solidFill>
              </a:rPr>
              <a:t> analysis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232129" y="2684949"/>
            <a:ext cx="3095538" cy="107983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0" name="圆角矩形 19"/>
          <p:cNvSpPr/>
          <p:nvPr/>
        </p:nvSpPr>
        <p:spPr>
          <a:xfrm>
            <a:off x="5232129" y="3817782"/>
            <a:ext cx="3095538" cy="92557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Selective collection &amp; completed by inference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5232129" y="4805728"/>
            <a:ext cx="3095538" cy="8278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Separate optimized operations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e.g. predictive resource management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5304118" y="2684949"/>
            <a:ext cx="1943368" cy="83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Centralized control +</a:t>
            </a:r>
            <a:endParaRPr lang="zh-CN" altLang="en-US" sz="1600" dirty="0"/>
          </a:p>
          <a:p>
            <a:r>
              <a:rPr lang="en-US" altLang="zh-CN" sz="1600" dirty="0"/>
              <a:t>Isolated distributed control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8831592" y="1048191"/>
            <a:ext cx="3095538" cy="107983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Global optimized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Policy assistant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831592" y="2181024"/>
            <a:ext cx="3095538" cy="107983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8" name="圆角矩形 27"/>
          <p:cNvSpPr/>
          <p:nvPr/>
        </p:nvSpPr>
        <p:spPr>
          <a:xfrm>
            <a:off x="8831592" y="3313857"/>
            <a:ext cx="3095538" cy="107983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Global optimized collection &amp; inference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Intelligent prefetching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831592" y="4448685"/>
            <a:ext cx="3095538" cy="6838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Service optimization @ wire speed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2" name="TextBox 37"/>
          <p:cNvSpPr txBox="1"/>
          <p:nvPr/>
        </p:nvSpPr>
        <p:spPr>
          <a:xfrm>
            <a:off x="8903581" y="2428759"/>
            <a:ext cx="2015698" cy="584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Integrated hierarchical control</a:t>
            </a:r>
          </a:p>
        </p:txBody>
      </p:sp>
      <p:sp>
        <p:nvSpPr>
          <p:cNvPr id="34" name="TextBox 43"/>
          <p:cNvSpPr txBox="1"/>
          <p:nvPr/>
        </p:nvSpPr>
        <p:spPr>
          <a:xfrm>
            <a:off x="178927" y="2415987"/>
            <a:ext cx="1299570" cy="584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Management</a:t>
            </a:r>
          </a:p>
          <a:p>
            <a:r>
              <a:rPr lang="en-US" altLang="zh-CN" sz="1600" dirty="0"/>
              <a:t>Plane</a:t>
            </a:r>
            <a:endParaRPr lang="zh-CN" altLang="en-US" sz="1600" dirty="0"/>
          </a:p>
        </p:txBody>
      </p:sp>
      <p:sp>
        <p:nvSpPr>
          <p:cNvPr id="35" name="TextBox 44"/>
          <p:cNvSpPr txBox="1"/>
          <p:nvPr/>
        </p:nvSpPr>
        <p:spPr>
          <a:xfrm>
            <a:off x="141886" y="3434486"/>
            <a:ext cx="801164" cy="584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Control</a:t>
            </a:r>
          </a:p>
          <a:p>
            <a:r>
              <a:rPr lang="en-US" altLang="zh-CN" sz="1600" dirty="0"/>
              <a:t>Plane</a:t>
            </a:r>
            <a:endParaRPr lang="zh-CN" altLang="en-US" sz="1600" dirty="0"/>
          </a:p>
        </p:txBody>
      </p:sp>
      <p:sp>
        <p:nvSpPr>
          <p:cNvPr id="36" name="TextBox 45"/>
          <p:cNvSpPr txBox="1"/>
          <p:nvPr/>
        </p:nvSpPr>
        <p:spPr>
          <a:xfrm>
            <a:off x="141886" y="4569314"/>
            <a:ext cx="1016360" cy="584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Collection</a:t>
            </a:r>
          </a:p>
          <a:p>
            <a:r>
              <a:rPr lang="en-US" altLang="zh-CN" sz="1600" dirty="0"/>
              <a:t>Plane</a:t>
            </a:r>
            <a:endParaRPr lang="zh-CN" altLang="en-US" sz="1600" dirty="0"/>
          </a:p>
        </p:txBody>
      </p:sp>
      <p:sp>
        <p:nvSpPr>
          <p:cNvPr id="37" name="TextBox 46"/>
          <p:cNvSpPr txBox="1"/>
          <p:nvPr/>
        </p:nvSpPr>
        <p:spPr>
          <a:xfrm>
            <a:off x="141886" y="5594163"/>
            <a:ext cx="1128092" cy="584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Forwarding</a:t>
            </a:r>
          </a:p>
          <a:p>
            <a:r>
              <a:rPr lang="en-US" altLang="zh-CN" sz="1600" dirty="0"/>
              <a:t>Plane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32367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 130"/>
          <p:cNvSpPr/>
          <p:nvPr/>
        </p:nvSpPr>
        <p:spPr>
          <a:xfrm>
            <a:off x="1" y="99"/>
            <a:ext cx="12192000" cy="68578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9336" y="425631"/>
            <a:ext cx="9990713" cy="7788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DEMO: #44 HUAWEI</a:t>
            </a:r>
          </a:p>
        </p:txBody>
      </p:sp>
      <p:sp>
        <p:nvSpPr>
          <p:cNvPr id="68" name="标题 1"/>
          <p:cNvSpPr txBox="1">
            <a:spLocks/>
          </p:cNvSpPr>
          <p:nvPr/>
        </p:nvSpPr>
        <p:spPr>
          <a:xfrm>
            <a:off x="2383757" y="1328858"/>
            <a:ext cx="6161344" cy="824665"/>
          </a:xfrm>
          <a:prstGeom prst="rect">
            <a:avLst/>
          </a:prstGeom>
        </p:spPr>
        <p:txBody>
          <a:bodyPr vert="horz" lIns="121912" tIns="60956" rIns="121912" bIns="60956" rtlCol="0" anchor="ctr">
            <a:normAutofit/>
          </a:bodyPr>
          <a:lstStyle>
            <a:lvl1pPr marL="0" marR="0" indent="0" algn="l" defTabSz="68573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99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525">
              <a:defRPr/>
            </a:pPr>
            <a:r>
              <a:rPr lang="it-IT" altLang="zh-CN" sz="1798">
                <a:solidFill>
                  <a:sysClr val="window" lastClr="FFFFFF"/>
                </a:solidFill>
                <a:latin typeface="Arial"/>
                <a:ea typeface="微软雅黑"/>
              </a:rPr>
              <a:t>Intelligent Network Infrastructure</a:t>
            </a:r>
            <a:br>
              <a:rPr lang="it-IT" altLang="zh-CN" sz="1798">
                <a:solidFill>
                  <a:sysClr val="window" lastClr="FFFFFF"/>
                </a:solidFill>
                <a:latin typeface="Arial"/>
                <a:ea typeface="微软雅黑"/>
              </a:rPr>
            </a:br>
            <a:r>
              <a:rPr lang="it-IT" altLang="zh-CN" sz="1798">
                <a:solidFill>
                  <a:sysClr val="window" lastClr="FFFFFF"/>
                </a:solidFill>
                <a:latin typeface="Arial"/>
                <a:ea typeface="微软雅黑"/>
              </a:rPr>
              <a:t>	</a:t>
            </a:r>
            <a:r>
              <a:rPr lang="en-US" altLang="zh-CN" sz="1600" i="1">
                <a:solidFill>
                  <a:sysClr val="window" lastClr="FFFFFF"/>
                </a:solidFill>
                <a:latin typeface="Arial"/>
                <a:ea typeface="微软雅黑"/>
              </a:rPr>
              <a:t>—— HUAWEI’s Practice on Network + AI Technologies</a:t>
            </a:r>
            <a:endParaRPr lang="en-US" sz="1600" i="1" dirty="0">
              <a:solidFill>
                <a:sysClr val="window" lastClr="FFFFFF"/>
              </a:solidFill>
              <a:latin typeface="Arial"/>
              <a:ea typeface="微软雅黑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2301" y="5047287"/>
            <a:ext cx="273584" cy="261356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3524" y="4709197"/>
            <a:ext cx="273584" cy="261356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3524" y="5045640"/>
            <a:ext cx="273584" cy="261356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23524" y="5372054"/>
            <a:ext cx="273584" cy="261356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81575" y="5045640"/>
            <a:ext cx="273584" cy="261356"/>
          </a:xfrm>
          <a:prstGeom prst="rect">
            <a:avLst/>
          </a:prstGeom>
        </p:spPr>
      </p:pic>
      <p:cxnSp>
        <p:nvCxnSpPr>
          <p:cNvPr id="74" name="直接连接符 73"/>
          <p:cNvCxnSpPr>
            <a:stCxn id="69" idx="0"/>
            <a:endCxn id="70" idx="1"/>
          </p:cNvCxnSpPr>
          <p:nvPr/>
        </p:nvCxnSpPr>
        <p:spPr>
          <a:xfrm flipV="1">
            <a:off x="6249093" y="4829505"/>
            <a:ext cx="774430" cy="228154"/>
          </a:xfrm>
          <a:prstGeom prst="line">
            <a:avLst/>
          </a:prstGeom>
          <a:noFill/>
          <a:ln w="25400" cap="flat" cmpd="sng" algn="ctr">
            <a:solidFill>
              <a:srgbClr val="00AEEF"/>
            </a:solidFill>
            <a:prstDash val="solid"/>
          </a:ln>
          <a:effectLst/>
        </p:spPr>
      </p:cxnSp>
      <p:cxnSp>
        <p:nvCxnSpPr>
          <p:cNvPr id="75" name="直接连接符 74"/>
          <p:cNvCxnSpPr>
            <a:stCxn id="69" idx="3"/>
            <a:endCxn id="71" idx="1"/>
          </p:cNvCxnSpPr>
          <p:nvPr/>
        </p:nvCxnSpPr>
        <p:spPr>
          <a:xfrm flipV="1">
            <a:off x="6385885" y="5176235"/>
            <a:ext cx="637639" cy="1812"/>
          </a:xfrm>
          <a:prstGeom prst="line">
            <a:avLst/>
          </a:prstGeom>
          <a:noFill/>
          <a:ln w="25400" cap="flat" cmpd="sng" algn="ctr">
            <a:solidFill>
              <a:srgbClr val="00AEEF"/>
            </a:solidFill>
            <a:prstDash val="solid"/>
          </a:ln>
          <a:effectLst/>
        </p:spPr>
      </p:cxnSp>
      <p:cxnSp>
        <p:nvCxnSpPr>
          <p:cNvPr id="76" name="直接连接符 75"/>
          <p:cNvCxnSpPr>
            <a:stCxn id="69" idx="2"/>
            <a:endCxn id="72" idx="1"/>
          </p:cNvCxnSpPr>
          <p:nvPr/>
        </p:nvCxnSpPr>
        <p:spPr>
          <a:xfrm>
            <a:off x="6249093" y="5298938"/>
            <a:ext cx="774430" cy="213498"/>
          </a:xfrm>
          <a:prstGeom prst="line">
            <a:avLst/>
          </a:prstGeom>
          <a:noFill/>
          <a:ln w="25400" cap="flat" cmpd="sng" algn="ctr">
            <a:solidFill>
              <a:srgbClr val="00AEEF"/>
            </a:solidFill>
            <a:prstDash val="solid"/>
          </a:ln>
          <a:effectLst/>
        </p:spPr>
      </p:cxnSp>
      <p:cxnSp>
        <p:nvCxnSpPr>
          <p:cNvPr id="77" name="直接连接符 76"/>
          <p:cNvCxnSpPr>
            <a:stCxn id="70" idx="3"/>
            <a:endCxn id="73" idx="0"/>
          </p:cNvCxnSpPr>
          <p:nvPr/>
        </p:nvCxnSpPr>
        <p:spPr>
          <a:xfrm>
            <a:off x="7297107" y="4829587"/>
            <a:ext cx="821260" cy="226342"/>
          </a:xfrm>
          <a:prstGeom prst="line">
            <a:avLst/>
          </a:prstGeom>
          <a:noFill/>
          <a:ln w="25400" cap="flat" cmpd="sng" algn="ctr">
            <a:solidFill>
              <a:srgbClr val="00AEEF"/>
            </a:solidFill>
            <a:prstDash val="solid"/>
          </a:ln>
          <a:effectLst/>
        </p:spPr>
      </p:cxnSp>
      <p:cxnSp>
        <p:nvCxnSpPr>
          <p:cNvPr id="78" name="直接连接符 77"/>
          <p:cNvCxnSpPr>
            <a:stCxn id="71" idx="3"/>
            <a:endCxn id="73" idx="1"/>
          </p:cNvCxnSpPr>
          <p:nvPr/>
        </p:nvCxnSpPr>
        <p:spPr>
          <a:xfrm>
            <a:off x="7297107" y="5176318"/>
            <a:ext cx="684468" cy="0"/>
          </a:xfrm>
          <a:prstGeom prst="line">
            <a:avLst/>
          </a:prstGeom>
          <a:noFill/>
          <a:ln w="25400" cap="flat" cmpd="sng" algn="ctr">
            <a:solidFill>
              <a:srgbClr val="00AEEF"/>
            </a:solidFill>
            <a:prstDash val="solid"/>
          </a:ln>
          <a:effectLst/>
        </p:spPr>
      </p:cxnSp>
      <p:cxnSp>
        <p:nvCxnSpPr>
          <p:cNvPr id="79" name="直接连接符 78"/>
          <p:cNvCxnSpPr>
            <a:stCxn id="72" idx="3"/>
            <a:endCxn id="73" idx="2"/>
          </p:cNvCxnSpPr>
          <p:nvPr/>
        </p:nvCxnSpPr>
        <p:spPr>
          <a:xfrm flipV="1">
            <a:off x="7297107" y="5297208"/>
            <a:ext cx="821260" cy="215310"/>
          </a:xfrm>
          <a:prstGeom prst="line">
            <a:avLst/>
          </a:prstGeom>
          <a:noFill/>
          <a:ln w="25400" cap="flat" cmpd="sng" algn="ctr">
            <a:solidFill>
              <a:srgbClr val="00AEEF"/>
            </a:solidFill>
            <a:prstDash val="solid"/>
          </a:ln>
          <a:effectLst/>
        </p:spPr>
      </p:cxnSp>
      <p:sp>
        <p:nvSpPr>
          <p:cNvPr id="80" name="圆柱形 79"/>
          <p:cNvSpPr/>
          <p:nvPr/>
        </p:nvSpPr>
        <p:spPr>
          <a:xfrm>
            <a:off x="6302566" y="3717145"/>
            <a:ext cx="430448" cy="326411"/>
          </a:xfrm>
          <a:prstGeom prst="can">
            <a:avLst/>
          </a:prstGeom>
          <a:solidFill>
            <a:srgbClr val="1296DB"/>
          </a:solidFill>
          <a:ln w="63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kern="0" dirty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750992" y="2477059"/>
            <a:ext cx="887403" cy="723050"/>
          </a:xfrm>
          <a:prstGeom prst="rect">
            <a:avLst/>
          </a:prstGeom>
          <a:solidFill>
            <a:srgbClr val="1296DB"/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t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kern="0" dirty="0">
                <a:solidFill>
                  <a:prstClr val="white"/>
                </a:solidFill>
                <a:latin typeface="Arial"/>
                <a:ea typeface="微软雅黑"/>
              </a:rPr>
              <a:t>Learning</a:t>
            </a:r>
            <a:endParaRPr lang="zh-CN" altLang="en-US" sz="1100" kern="0" dirty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685786" y="2473867"/>
            <a:ext cx="945201" cy="726395"/>
          </a:xfrm>
          <a:prstGeom prst="rect">
            <a:avLst/>
          </a:prstGeom>
          <a:solidFill>
            <a:srgbClr val="1296DB"/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t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kern="0" dirty="0">
                <a:solidFill>
                  <a:prstClr val="white"/>
                </a:solidFill>
                <a:latin typeface="Arial"/>
                <a:ea typeface="微软雅黑"/>
              </a:rPr>
              <a:t>Inference</a:t>
            </a:r>
            <a:endParaRPr lang="zh-CN" altLang="en-US" sz="1100" kern="0" dirty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788963" y="2890455"/>
            <a:ext cx="110972" cy="1109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kern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7103178" y="2755563"/>
            <a:ext cx="110972" cy="1109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kern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7103178" y="2890455"/>
            <a:ext cx="110972" cy="1109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kern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7103178" y="3024882"/>
            <a:ext cx="110972" cy="1109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kern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417393" y="2890455"/>
            <a:ext cx="110972" cy="110972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kern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cxnSp>
        <p:nvCxnSpPr>
          <p:cNvPr id="88" name="直接连接符 87"/>
          <p:cNvCxnSpPr>
            <a:stCxn id="83" idx="7"/>
            <a:endCxn id="84" idx="2"/>
          </p:cNvCxnSpPr>
          <p:nvPr/>
        </p:nvCxnSpPr>
        <p:spPr>
          <a:xfrm flipV="1">
            <a:off x="6883683" y="2806266"/>
            <a:ext cx="219495" cy="105223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89" name="直接连接符 88"/>
          <p:cNvCxnSpPr>
            <a:stCxn id="83" idx="6"/>
            <a:endCxn id="85" idx="2"/>
          </p:cNvCxnSpPr>
          <p:nvPr/>
        </p:nvCxnSpPr>
        <p:spPr>
          <a:xfrm>
            <a:off x="6899935" y="2945941"/>
            <a:ext cx="203243" cy="0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0" name="直接连接符 89"/>
          <p:cNvCxnSpPr>
            <a:stCxn id="83" idx="5"/>
            <a:endCxn id="86" idx="2"/>
          </p:cNvCxnSpPr>
          <p:nvPr/>
        </p:nvCxnSpPr>
        <p:spPr>
          <a:xfrm>
            <a:off x="6883683" y="2980415"/>
            <a:ext cx="219495" cy="104713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1" name="直接连接符 90"/>
          <p:cNvCxnSpPr>
            <a:stCxn id="84" idx="6"/>
            <a:endCxn id="87" idx="1"/>
          </p:cNvCxnSpPr>
          <p:nvPr/>
        </p:nvCxnSpPr>
        <p:spPr>
          <a:xfrm>
            <a:off x="7214150" y="2806266"/>
            <a:ext cx="219495" cy="105223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2" name="直接连接符 91"/>
          <p:cNvCxnSpPr>
            <a:stCxn id="85" idx="6"/>
            <a:endCxn id="87" idx="2"/>
          </p:cNvCxnSpPr>
          <p:nvPr/>
        </p:nvCxnSpPr>
        <p:spPr>
          <a:xfrm>
            <a:off x="7214150" y="2945941"/>
            <a:ext cx="203243" cy="0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3" name="直接连接符 92"/>
          <p:cNvCxnSpPr>
            <a:stCxn id="86" idx="6"/>
            <a:endCxn id="87" idx="3"/>
          </p:cNvCxnSpPr>
          <p:nvPr/>
        </p:nvCxnSpPr>
        <p:spPr>
          <a:xfrm flipV="1">
            <a:off x="7214150" y="2980415"/>
            <a:ext cx="219495" cy="104713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4" name="直接连接符 93"/>
          <p:cNvCxnSpPr/>
          <p:nvPr/>
        </p:nvCxnSpPr>
        <p:spPr>
          <a:xfrm flipV="1">
            <a:off x="4629901" y="3439516"/>
            <a:ext cx="4191990" cy="7895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alpha val="70000"/>
              </a:sysClr>
            </a:solidFill>
            <a:prstDash val="lgDash"/>
          </a:ln>
          <a:effectLst/>
        </p:spPr>
      </p:cxnSp>
      <p:cxnSp>
        <p:nvCxnSpPr>
          <p:cNvPr id="95" name="直接连接符 94"/>
          <p:cNvCxnSpPr/>
          <p:nvPr/>
        </p:nvCxnSpPr>
        <p:spPr>
          <a:xfrm>
            <a:off x="4614829" y="4566638"/>
            <a:ext cx="4207780" cy="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alpha val="70000"/>
              </a:sysClr>
            </a:solidFill>
            <a:prstDash val="lgDash"/>
          </a:ln>
          <a:effectLst/>
        </p:spPr>
      </p:cxnSp>
      <p:sp>
        <p:nvSpPr>
          <p:cNvPr id="96" name="文本框 95"/>
          <p:cNvSpPr txBox="1"/>
          <p:nvPr/>
        </p:nvSpPr>
        <p:spPr>
          <a:xfrm>
            <a:off x="4738378" y="3056693"/>
            <a:ext cx="932794" cy="169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296DB"/>
                </a:solidFill>
                <a:latin typeface="Calibri" pitchFamily="34" charset="0"/>
                <a:ea typeface="宋体" pitchFamily="2" charset="-122"/>
              </a:rPr>
              <a:t>Intelligence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4738378" y="4195836"/>
            <a:ext cx="932794" cy="169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1296DB"/>
                </a:solidFill>
                <a:latin typeface="Calibri" pitchFamily="34" charset="0"/>
                <a:ea typeface="宋体" pitchFamily="2" charset="-122"/>
              </a:rPr>
              <a:t>Data &amp; </a:t>
            </a:r>
            <a:r>
              <a:rPr lang="en-US" sz="1100" dirty="0">
                <a:solidFill>
                  <a:srgbClr val="1296DB"/>
                </a:solidFill>
                <a:latin typeface="Calibri" pitchFamily="34" charset="0"/>
                <a:ea typeface="宋体" pitchFamily="2" charset="-122"/>
              </a:rPr>
              <a:t>Control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4739388" y="5373143"/>
            <a:ext cx="979434" cy="169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1296DB"/>
                </a:solidFill>
                <a:latin typeface="Calibri" pitchFamily="34" charset="0"/>
                <a:ea typeface="宋体" pitchFamily="2" charset="-122"/>
              </a:rPr>
              <a:t>Device</a:t>
            </a:r>
          </a:p>
        </p:txBody>
      </p:sp>
      <p:sp>
        <p:nvSpPr>
          <p:cNvPr id="99" name="矩形 98"/>
          <p:cNvSpPr/>
          <p:nvPr/>
        </p:nvSpPr>
        <p:spPr>
          <a:xfrm>
            <a:off x="2380002" y="3615577"/>
            <a:ext cx="2303142" cy="86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126" fontAlgn="base">
              <a:spcBef>
                <a:spcPct val="0"/>
              </a:spcBef>
              <a:spcAft>
                <a:spcPts val="600"/>
              </a:spcAft>
            </a:pPr>
            <a:r>
              <a:rPr lang="en-US" altLang="zh-CN" sz="1200" b="1" i="1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- Best Status At Every Second</a:t>
            </a:r>
          </a:p>
          <a:p>
            <a:pPr algn="just" defTabSz="914126" fontAlgn="base">
              <a:spcBef>
                <a:spcPct val="0"/>
              </a:spcBef>
              <a:spcAft>
                <a:spcPts val="60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Optimizes </a:t>
            </a:r>
            <a:r>
              <a:rPr lang="en-US" sz="1100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traffic over networks in r</a:t>
            </a:r>
            <a:r>
              <a:rPr lang="en-US" altLang="zh-CN" sz="1100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eal-time, to be well balanced, congestion-free for optimal QoS.</a:t>
            </a:r>
            <a:endParaRPr lang="en-US" sz="1100" dirty="0">
              <a:solidFill>
                <a:prstClr val="white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380001" y="2475406"/>
            <a:ext cx="2307683" cy="103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126" fontAlgn="base">
              <a:spcBef>
                <a:spcPct val="0"/>
              </a:spcBef>
              <a:spcAft>
                <a:spcPts val="600"/>
              </a:spcAft>
            </a:pPr>
            <a:r>
              <a:rPr lang="en-US" altLang="zh-CN" sz="1200" b="1" i="1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- Automation &amp; Adaptation</a:t>
            </a:r>
          </a:p>
          <a:p>
            <a:pPr algn="just" defTabSz="914126" fontAlgn="base">
              <a:spcBef>
                <a:spcPct val="0"/>
              </a:spcBef>
              <a:spcAft>
                <a:spcPts val="600"/>
              </a:spcAft>
            </a:pPr>
            <a:r>
              <a:rPr lang="en-US" sz="1100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Automates and simplifies operations of network management in </a:t>
            </a:r>
            <a:r>
              <a:rPr lang="en-US" altLang="zh-CN" sz="1100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background  of </a:t>
            </a:r>
            <a:r>
              <a:rPr lang="en-US" sz="1100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evolving traffic pattern and network construction. </a:t>
            </a: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2117" y="3689700"/>
            <a:ext cx="558832" cy="384770"/>
          </a:xfrm>
          <a:prstGeom prst="rect">
            <a:avLst/>
          </a:prstGeom>
        </p:spPr>
      </p:pic>
      <p:sp>
        <p:nvSpPr>
          <p:cNvPr id="102" name="矩形 101"/>
          <p:cNvSpPr/>
          <p:nvPr/>
        </p:nvSpPr>
        <p:spPr>
          <a:xfrm>
            <a:off x="7570758" y="4063013"/>
            <a:ext cx="761549" cy="430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SDN 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Controller</a:t>
            </a:r>
            <a:endParaRPr lang="zh-CN" altLang="en-US" sz="1100" dirty="0">
              <a:solidFill>
                <a:prstClr val="white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679764" y="2475538"/>
            <a:ext cx="998867" cy="723050"/>
          </a:xfrm>
          <a:prstGeom prst="rect">
            <a:avLst/>
          </a:prstGeom>
          <a:solidFill>
            <a:srgbClr val="1296DB"/>
          </a:solidFill>
          <a:ln w="254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t"/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kern="0" dirty="0">
                <a:solidFill>
                  <a:prstClr val="white"/>
                </a:solidFill>
                <a:latin typeface="Arial"/>
                <a:ea typeface="微软雅黑"/>
              </a:rPr>
              <a:t>Ctrl Loops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kern="0" dirty="0">
              <a:solidFill>
                <a:prstClr val="white"/>
              </a:solidFill>
              <a:latin typeface="Arial"/>
              <a:ea typeface="微软雅黑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591" y="2814648"/>
            <a:ext cx="264410" cy="26441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99" y="2816182"/>
            <a:ext cx="273144" cy="273144"/>
          </a:xfrm>
          <a:prstGeom prst="rect">
            <a:avLst/>
          </a:prstGeom>
        </p:spPr>
      </p:pic>
      <p:pic>
        <p:nvPicPr>
          <p:cNvPr id="106" name="图片 5"/>
          <p:cNvPicPr>
            <a:picLocks/>
          </p:cNvPicPr>
          <p:nvPr/>
        </p:nvPicPr>
        <p:blipFill>
          <a:blip r:embed="rId6" cstate="print">
            <a:duotone>
              <a:srgbClr val="4F81BD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880298" y="2747567"/>
            <a:ext cx="647831" cy="392626"/>
          </a:xfrm>
          <a:prstGeom prst="rect">
            <a:avLst/>
          </a:prstGeom>
          <a:noFill/>
        </p:spPr>
      </p:pic>
      <p:sp>
        <p:nvSpPr>
          <p:cNvPr id="107" name="矩形 106"/>
          <p:cNvSpPr/>
          <p:nvPr/>
        </p:nvSpPr>
        <p:spPr>
          <a:xfrm>
            <a:off x="2383759" y="2158881"/>
            <a:ext cx="2225022" cy="338466"/>
          </a:xfrm>
          <a:prstGeom prst="rect">
            <a:avLst/>
          </a:prstGeom>
          <a:ln w="63500">
            <a:noFill/>
          </a:ln>
        </p:spPr>
        <p:txBody>
          <a:bodyPr wrap="square">
            <a:spAutoFit/>
          </a:bodyPr>
          <a:lstStyle/>
          <a:p>
            <a:pPr defTabSz="914126" fontAlgn="base">
              <a:spcBef>
                <a:spcPct val="0"/>
              </a:spcBef>
              <a:spcAft>
                <a:spcPts val="600"/>
              </a:spcAft>
            </a:pPr>
            <a:r>
              <a:rPr lang="en-US" altLang="zh-CN" sz="1600" b="1" dirty="0">
                <a:solidFill>
                  <a:srgbClr val="FFC000"/>
                </a:solidFill>
                <a:latin typeface="Calibri" pitchFamily="34" charset="0"/>
                <a:ea typeface="宋体" pitchFamily="2" charset="-122"/>
              </a:rPr>
              <a:t>PROVIDE</a:t>
            </a:r>
            <a:endParaRPr lang="en-US" sz="1100" dirty="0">
              <a:solidFill>
                <a:srgbClr val="FFC00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6185349" y="4065051"/>
            <a:ext cx="694240" cy="430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Data </a:t>
            </a:r>
          </a:p>
          <a:p>
            <a:pPr algn="ctr" defTabSz="91412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Collecter</a:t>
            </a:r>
            <a:endParaRPr lang="zh-CN" altLang="en-US" sz="1100" dirty="0">
              <a:solidFill>
                <a:prstClr val="white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374705" y="4577962"/>
            <a:ext cx="2308439" cy="103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126" fontAlgn="base">
              <a:spcBef>
                <a:spcPct val="0"/>
              </a:spcBef>
              <a:spcAft>
                <a:spcPts val="600"/>
              </a:spcAft>
            </a:pPr>
            <a:r>
              <a:rPr lang="en-US" altLang="zh-CN" sz="1200" b="1" i="1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- Optimal and guaranteed QoS</a:t>
            </a:r>
            <a:r>
              <a:rPr lang="en-US" altLang="zh-CN" sz="1200" i="1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 </a:t>
            </a:r>
          </a:p>
          <a:p>
            <a:pPr algn="just" defTabSz="914126" fontAlgn="base">
              <a:spcBef>
                <a:spcPct val="0"/>
              </a:spcBef>
              <a:spcAft>
                <a:spcPts val="600"/>
              </a:spcAft>
            </a:pPr>
            <a:r>
              <a:rPr lang="en-US" sz="1100" dirty="0">
                <a:solidFill>
                  <a:prstClr val="white"/>
                </a:solidFill>
                <a:latin typeface="Calibri" pitchFamily="34" charset="0"/>
                <a:ea typeface="宋体" pitchFamily="2" charset="-122"/>
              </a:rPr>
              <a:t>Proactively avoid the congestion, failure and potential problems so that to guarantee the QoS for customer’s services. </a:t>
            </a:r>
          </a:p>
        </p:txBody>
      </p:sp>
      <p:pic>
        <p:nvPicPr>
          <p:cNvPr id="110" name="图片 109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0675" y="1163220"/>
            <a:ext cx="781335" cy="733209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5321" y="2521703"/>
            <a:ext cx="633874" cy="463215"/>
          </a:xfrm>
          <a:prstGeom prst="rect">
            <a:avLst/>
          </a:prstGeom>
          <a:ln cap="rnd">
            <a:noFill/>
          </a:ln>
        </p:spPr>
      </p:pic>
      <p:grpSp>
        <p:nvGrpSpPr>
          <p:cNvPr id="112" name="组合 111"/>
          <p:cNvGrpSpPr/>
          <p:nvPr/>
        </p:nvGrpSpPr>
        <p:grpSpPr>
          <a:xfrm>
            <a:off x="4972784" y="3586932"/>
            <a:ext cx="498946" cy="551630"/>
            <a:chOff x="3604850" y="-521972"/>
            <a:chExt cx="499076" cy="551774"/>
          </a:xfrm>
        </p:grpSpPr>
        <p:cxnSp>
          <p:nvCxnSpPr>
            <p:cNvPr id="113" name="直接连接符 112"/>
            <p:cNvCxnSpPr/>
            <p:nvPr/>
          </p:nvCxnSpPr>
          <p:spPr>
            <a:xfrm flipV="1">
              <a:off x="3688380" y="-521788"/>
              <a:ext cx="640" cy="551590"/>
            </a:xfrm>
            <a:prstGeom prst="line">
              <a:avLst/>
            </a:prstGeom>
            <a:noFill/>
            <a:ln w="25400" cap="rnd" cmpd="sng" algn="ctr">
              <a:solidFill>
                <a:srgbClr val="1296DB"/>
              </a:solidFill>
              <a:prstDash val="solid"/>
            </a:ln>
            <a:effectLst/>
          </p:spPr>
        </p:cxnSp>
        <p:grpSp>
          <p:nvGrpSpPr>
            <p:cNvPr id="114" name="组合 113"/>
            <p:cNvGrpSpPr/>
            <p:nvPr/>
          </p:nvGrpSpPr>
          <p:grpSpPr>
            <a:xfrm>
              <a:off x="3604850" y="-437326"/>
              <a:ext cx="167059" cy="144016"/>
              <a:chOff x="3948546" y="-303584"/>
              <a:chExt cx="167059" cy="144016"/>
            </a:xfrm>
          </p:grpSpPr>
          <p:sp>
            <p:nvSpPr>
              <p:cNvPr id="123" name="六边形 122"/>
              <p:cNvSpPr/>
              <p:nvPr/>
            </p:nvSpPr>
            <p:spPr>
              <a:xfrm>
                <a:off x="3948546" y="-303584"/>
                <a:ext cx="167059" cy="144016"/>
              </a:xfrm>
              <a:prstGeom prst="hexagon">
                <a:avLst/>
              </a:prstGeom>
              <a:solidFill>
                <a:srgbClr val="1296D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799" kern="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3996253" y="-266736"/>
                <a:ext cx="70320" cy="70320"/>
              </a:xfrm>
              <a:prstGeom prst="ellipse">
                <a:avLst/>
              </a:prstGeom>
              <a:solidFill>
                <a:srgbClr val="0F123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799" kern="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  <p:cxnSp>
          <p:nvCxnSpPr>
            <p:cNvPr id="115" name="直接连接符 114"/>
            <p:cNvCxnSpPr/>
            <p:nvPr/>
          </p:nvCxnSpPr>
          <p:spPr>
            <a:xfrm flipV="1">
              <a:off x="3864292" y="-521788"/>
              <a:ext cx="640" cy="551590"/>
            </a:xfrm>
            <a:prstGeom prst="line">
              <a:avLst/>
            </a:prstGeom>
            <a:noFill/>
            <a:ln w="25400" cap="rnd" cmpd="sng" algn="ctr">
              <a:solidFill>
                <a:srgbClr val="1296DB"/>
              </a:solidFill>
              <a:prstDash val="solid"/>
            </a:ln>
            <a:effectLst/>
          </p:spPr>
        </p:cxnSp>
        <p:grpSp>
          <p:nvGrpSpPr>
            <p:cNvPr id="116" name="组合 115"/>
            <p:cNvGrpSpPr/>
            <p:nvPr/>
          </p:nvGrpSpPr>
          <p:grpSpPr>
            <a:xfrm>
              <a:off x="3778284" y="-221004"/>
              <a:ext cx="167059" cy="144016"/>
              <a:chOff x="3948546" y="-303584"/>
              <a:chExt cx="167059" cy="144016"/>
            </a:xfrm>
          </p:grpSpPr>
          <p:sp>
            <p:nvSpPr>
              <p:cNvPr id="121" name="六边形 120"/>
              <p:cNvSpPr/>
              <p:nvPr/>
            </p:nvSpPr>
            <p:spPr>
              <a:xfrm>
                <a:off x="3948546" y="-303584"/>
                <a:ext cx="167059" cy="144016"/>
              </a:xfrm>
              <a:prstGeom prst="hexagon">
                <a:avLst/>
              </a:prstGeom>
              <a:solidFill>
                <a:srgbClr val="1296D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799" kern="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3996253" y="-266736"/>
                <a:ext cx="70320" cy="70320"/>
              </a:xfrm>
              <a:prstGeom prst="ellipse">
                <a:avLst/>
              </a:prstGeom>
              <a:solidFill>
                <a:srgbClr val="0F123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799" kern="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  <p:cxnSp>
          <p:nvCxnSpPr>
            <p:cNvPr id="117" name="直接连接符 116"/>
            <p:cNvCxnSpPr/>
            <p:nvPr/>
          </p:nvCxnSpPr>
          <p:spPr>
            <a:xfrm flipV="1">
              <a:off x="4020397" y="-521972"/>
              <a:ext cx="640" cy="551590"/>
            </a:xfrm>
            <a:prstGeom prst="line">
              <a:avLst/>
            </a:prstGeom>
            <a:noFill/>
            <a:ln w="25400" cap="rnd" cmpd="sng" algn="ctr">
              <a:solidFill>
                <a:srgbClr val="1296DB"/>
              </a:solidFill>
              <a:prstDash val="solid"/>
            </a:ln>
            <a:effectLst/>
          </p:spPr>
        </p:cxnSp>
        <p:grpSp>
          <p:nvGrpSpPr>
            <p:cNvPr id="118" name="组合 117"/>
            <p:cNvGrpSpPr/>
            <p:nvPr/>
          </p:nvGrpSpPr>
          <p:grpSpPr>
            <a:xfrm>
              <a:off x="3936867" y="-437510"/>
              <a:ext cx="167059" cy="144016"/>
              <a:chOff x="3948546" y="-303584"/>
              <a:chExt cx="167059" cy="144016"/>
            </a:xfrm>
          </p:grpSpPr>
          <p:sp>
            <p:nvSpPr>
              <p:cNvPr id="119" name="六边形 118"/>
              <p:cNvSpPr/>
              <p:nvPr/>
            </p:nvSpPr>
            <p:spPr>
              <a:xfrm>
                <a:off x="3948546" y="-303584"/>
                <a:ext cx="167059" cy="144016"/>
              </a:xfrm>
              <a:prstGeom prst="hexagon">
                <a:avLst/>
              </a:prstGeom>
              <a:solidFill>
                <a:srgbClr val="1296D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799" kern="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20" name="椭圆 119"/>
              <p:cNvSpPr/>
              <p:nvPr/>
            </p:nvSpPr>
            <p:spPr>
              <a:xfrm>
                <a:off x="3996253" y="-266736"/>
                <a:ext cx="70320" cy="70320"/>
              </a:xfrm>
              <a:prstGeom prst="ellipse">
                <a:avLst/>
              </a:prstGeom>
              <a:solidFill>
                <a:srgbClr val="0F123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126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799" kern="0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125" name="组合 124"/>
          <p:cNvGrpSpPr/>
          <p:nvPr/>
        </p:nvGrpSpPr>
        <p:grpSpPr>
          <a:xfrm>
            <a:off x="5013527" y="4855220"/>
            <a:ext cx="453423" cy="453423"/>
            <a:chOff x="3948546" y="-447600"/>
            <a:chExt cx="468634" cy="468634"/>
          </a:xfrm>
        </p:grpSpPr>
        <p:sp>
          <p:nvSpPr>
            <p:cNvPr id="126" name="椭圆 125"/>
            <p:cNvSpPr/>
            <p:nvPr/>
          </p:nvSpPr>
          <p:spPr>
            <a:xfrm>
              <a:off x="3948546" y="-447600"/>
              <a:ext cx="468634" cy="468634"/>
            </a:xfrm>
            <a:prstGeom prst="ellipse">
              <a:avLst/>
            </a:prstGeom>
            <a:noFill/>
            <a:ln w="25400" cap="flat" cmpd="sng" algn="ctr">
              <a:solidFill>
                <a:srgbClr val="21A3D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27" name="右箭头 126"/>
            <p:cNvSpPr/>
            <p:nvPr/>
          </p:nvSpPr>
          <p:spPr>
            <a:xfrm>
              <a:off x="4253032" y="-258078"/>
              <a:ext cx="97324" cy="89590"/>
            </a:xfrm>
            <a:prstGeom prst="rightArrow">
              <a:avLst/>
            </a:prstGeom>
            <a:solidFill>
              <a:srgbClr val="21A3DD"/>
            </a:solidFill>
            <a:ln w="25400" cap="flat" cmpd="sng" algn="ctr">
              <a:solidFill>
                <a:srgbClr val="21A3D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28" name="右箭头 127"/>
            <p:cNvSpPr/>
            <p:nvPr/>
          </p:nvSpPr>
          <p:spPr>
            <a:xfrm rot="10800000">
              <a:off x="4009826" y="-256017"/>
              <a:ext cx="97324" cy="89590"/>
            </a:xfrm>
            <a:prstGeom prst="rightArrow">
              <a:avLst/>
            </a:prstGeom>
            <a:solidFill>
              <a:srgbClr val="21A3DD"/>
            </a:solidFill>
            <a:ln w="25400" cap="flat" cmpd="sng" algn="ctr">
              <a:solidFill>
                <a:srgbClr val="21A3D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29" name="右箭头 128"/>
            <p:cNvSpPr/>
            <p:nvPr/>
          </p:nvSpPr>
          <p:spPr>
            <a:xfrm rot="16200000">
              <a:off x="4132011" y="-376659"/>
              <a:ext cx="97324" cy="89590"/>
            </a:xfrm>
            <a:prstGeom prst="rightArrow">
              <a:avLst/>
            </a:prstGeom>
            <a:solidFill>
              <a:srgbClr val="21A3DD"/>
            </a:solidFill>
            <a:ln w="25400" cap="flat" cmpd="sng" algn="ctr">
              <a:solidFill>
                <a:srgbClr val="21A3D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30" name="右箭头 129"/>
            <p:cNvSpPr/>
            <p:nvPr/>
          </p:nvSpPr>
          <p:spPr>
            <a:xfrm rot="5400000">
              <a:off x="4131449" y="-131767"/>
              <a:ext cx="97324" cy="89590"/>
            </a:xfrm>
            <a:prstGeom prst="rightArrow">
              <a:avLst/>
            </a:prstGeom>
            <a:solidFill>
              <a:srgbClr val="21A3DD"/>
            </a:solidFill>
            <a:ln w="25400" cap="flat" cmpd="sng" algn="ctr">
              <a:solidFill>
                <a:srgbClr val="21A3D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12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99" kern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918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57362" y="3403913"/>
            <a:ext cx="26917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41">
              <a:spcBef>
                <a:spcPct val="20000"/>
              </a:spcBef>
              <a:defRPr/>
            </a:pPr>
            <a:r>
              <a:rPr lang="en-US" altLang="zh-CN" sz="6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Thanks!</a:t>
            </a:r>
            <a:endParaRPr lang="zh-CN" altLang="en-US" sz="6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434D0-F274-0B4C-A4F0-2F714F635A00}"/>
              </a:ext>
            </a:extLst>
          </p:cNvPr>
          <p:cNvSpPr txBox="1"/>
          <p:nvPr/>
        </p:nvSpPr>
        <p:spPr>
          <a:xfrm>
            <a:off x="4656697" y="185980"/>
            <a:ext cx="1693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90503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454" y="274729"/>
            <a:ext cx="6285227" cy="85349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Before We Dive 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EBD618-323E-B74D-A77D-411B5E77E45C}"/>
              </a:ext>
            </a:extLst>
          </p:cNvPr>
          <p:cNvGrpSpPr/>
          <p:nvPr/>
        </p:nvGrpSpPr>
        <p:grpSpPr>
          <a:xfrm>
            <a:off x="984763" y="4773464"/>
            <a:ext cx="9797918" cy="1894662"/>
            <a:chOff x="985019" y="4340393"/>
            <a:chExt cx="9800470" cy="1895156"/>
          </a:xfrm>
        </p:grpSpPr>
        <p:sp>
          <p:nvSpPr>
            <p:cNvPr id="7" name="TextBox 6"/>
            <p:cNvSpPr txBox="1"/>
            <p:nvPr/>
          </p:nvSpPr>
          <p:spPr>
            <a:xfrm>
              <a:off x="985019" y="4340393"/>
              <a:ext cx="4785221" cy="169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21" indent="-285721">
                <a:buFont typeface="Arial" charset="0"/>
                <a:buChar char="•"/>
              </a:pPr>
              <a:r>
                <a:rPr lang="en-US" sz="3200" u="sng" dirty="0"/>
                <a:t>What This Talk Is About</a:t>
              </a:r>
            </a:p>
            <a:p>
              <a:pPr marL="742876" lvl="1" indent="-285721">
                <a:buFont typeface="Arial" charset="0"/>
                <a:buChar char="•"/>
              </a:pPr>
              <a:r>
                <a:rPr lang="en-US" sz="1799" dirty="0"/>
                <a:t>Machine Learning [Focus on Networking]</a:t>
              </a:r>
            </a:p>
            <a:p>
              <a:pPr marL="742876" lvl="1" indent="-285721">
                <a:buFont typeface="Arial" charset="0"/>
                <a:buChar char="•"/>
              </a:pPr>
              <a:r>
                <a:rPr lang="en-US" sz="1799" dirty="0"/>
                <a:t>Solving Engineering Problems</a:t>
              </a:r>
            </a:p>
            <a:p>
              <a:pPr marL="742876" lvl="1" indent="-285721">
                <a:buFont typeface="Arial" charset="0"/>
                <a:buChar char="•"/>
              </a:pPr>
              <a:r>
                <a:rPr lang="en-US" sz="1799" dirty="0"/>
                <a:t>May be used by AGI</a:t>
              </a:r>
            </a:p>
            <a:p>
              <a:pPr marL="742876" lvl="1" indent="-285721">
                <a:buFont typeface="Arial" charset="0"/>
                <a:buChar char="•"/>
              </a:pPr>
              <a:r>
                <a:rPr lang="en-US" sz="1799" dirty="0"/>
                <a:t>Sometimes: Narrow or Weak AI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6EA7D2-1DBC-FE4C-AE26-DDC951116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406" y="4340393"/>
              <a:ext cx="2955083" cy="1895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2491B7-4509-7C44-8530-CCCBEACD75F3}"/>
              </a:ext>
            </a:extLst>
          </p:cNvPr>
          <p:cNvGrpSpPr/>
          <p:nvPr/>
        </p:nvGrpSpPr>
        <p:grpSpPr>
          <a:xfrm>
            <a:off x="835693" y="2035282"/>
            <a:ext cx="9866089" cy="2508772"/>
            <a:chOff x="985019" y="1269554"/>
            <a:chExt cx="9868658" cy="2369047"/>
          </a:xfrm>
        </p:grpSpPr>
        <p:sp>
          <p:nvSpPr>
            <p:cNvPr id="9" name="TextBox 8"/>
            <p:cNvSpPr txBox="1"/>
            <p:nvPr/>
          </p:nvSpPr>
          <p:spPr>
            <a:xfrm>
              <a:off x="985019" y="1269554"/>
              <a:ext cx="6104702" cy="1969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21" indent="-285721">
                <a:buFont typeface="Arial" charset="0"/>
                <a:buChar char="•"/>
              </a:pPr>
              <a:r>
                <a:rPr lang="en-US" sz="3200" u="sng" dirty="0"/>
                <a:t>What This Talk Is Not About</a:t>
              </a:r>
            </a:p>
            <a:p>
              <a:pPr marL="742876" lvl="1" indent="-285721">
                <a:buFont typeface="Arial" charset="0"/>
                <a:buChar char="•"/>
              </a:pPr>
              <a:r>
                <a:rPr lang="en-US" sz="1799" dirty="0"/>
                <a:t>Artificial General Intelligence (AGI)</a:t>
              </a:r>
            </a:p>
            <a:p>
              <a:pPr marL="742876" lvl="1" indent="-285721">
                <a:buFont typeface="Arial" charset="0"/>
                <a:buChar char="•"/>
              </a:pPr>
              <a:r>
                <a:rPr lang="en-US" sz="1799" dirty="0" err="1"/>
                <a:t>Defn</a:t>
              </a:r>
              <a:r>
                <a:rPr lang="en-US" sz="1799" dirty="0"/>
                <a:t>: An AGI is an intelligent machine that can successfully perform any intellectual task that a human being can</a:t>
              </a:r>
            </a:p>
            <a:p>
              <a:pPr marL="742876" lvl="1" indent="-285721">
                <a:buFont typeface="Arial" charset="0"/>
                <a:buChar char="•"/>
              </a:pPr>
              <a:r>
                <a:rPr lang="en-US" sz="1799" dirty="0"/>
                <a:t>Sometimes: Strong AI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514" y="1863885"/>
              <a:ext cx="2874163" cy="17747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67" y="2396022"/>
            <a:ext cx="2954314" cy="214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277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327253-7A96-D849-B840-B7EE3EF0BC9F}"/>
              </a:ext>
            </a:extLst>
          </p:cNvPr>
          <p:cNvSpPr txBox="1"/>
          <p:nvPr/>
        </p:nvSpPr>
        <p:spPr>
          <a:xfrm>
            <a:off x="609600" y="2162146"/>
            <a:ext cx="1763165" cy="584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329" indent="-571329">
              <a:buFont typeface="Arial" panose="020B0604020202020204" pitchFamily="34" charset="0"/>
              <a:buChar char="•"/>
            </a:pPr>
            <a:r>
              <a:rPr lang="en-US" sz="3199" dirty="0"/>
              <a:t>Many</a:t>
            </a:r>
            <a:endParaRPr lang="en-US" sz="179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A2BE7-0AE0-CC4E-9B09-129F3DFBFE53}"/>
              </a:ext>
            </a:extLst>
          </p:cNvPr>
          <p:cNvSpPr txBox="1"/>
          <p:nvPr/>
        </p:nvSpPr>
        <p:spPr>
          <a:xfrm>
            <a:off x="609600" y="2814526"/>
            <a:ext cx="9847633" cy="584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329" indent="-571329">
              <a:buFont typeface="Arial" panose="020B0604020202020204" pitchFamily="34" charset="0"/>
              <a:buChar char="•"/>
            </a:pPr>
            <a:r>
              <a:rPr lang="en-US" sz="3199" dirty="0"/>
              <a:t>Perhaps the most basic assumption/prior: Smoothness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6B7AEA7-3272-5C4E-84D1-40D009EDE657}"/>
              </a:ext>
            </a:extLst>
          </p:cNvPr>
          <p:cNvSpPr txBox="1">
            <a:spLocks/>
          </p:cNvSpPr>
          <p:nvPr/>
        </p:nvSpPr>
        <p:spPr>
          <a:xfrm>
            <a:off x="3536320" y="327941"/>
            <a:ext cx="8655680" cy="6181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</a:rPr>
              <a:t>BTW, What Assumptions Are We Making?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28D5AD-0164-184C-81F3-79E5EDF1CEDC}"/>
              </a:ext>
            </a:extLst>
          </p:cNvPr>
          <p:cNvGrpSpPr/>
          <p:nvPr/>
        </p:nvGrpSpPr>
        <p:grpSpPr>
          <a:xfrm>
            <a:off x="609600" y="3773727"/>
            <a:ext cx="5029280" cy="2875738"/>
            <a:chOff x="1313108" y="3773727"/>
            <a:chExt cx="4779550" cy="28757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8D2690-FBD5-1640-B8C8-1E97D752B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232" y="4489307"/>
              <a:ext cx="3839303" cy="216015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265D22-BB71-FA43-A325-21A7BC5D9F34}"/>
                </a:ext>
              </a:extLst>
            </p:cNvPr>
            <p:cNvSpPr txBox="1"/>
            <p:nvPr/>
          </p:nvSpPr>
          <p:spPr>
            <a:xfrm>
              <a:off x="1313108" y="3773727"/>
              <a:ext cx="4779550" cy="5230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799" dirty="0"/>
                <a:t>x close to x’ </a:t>
              </a:r>
              <a:r>
                <a:rPr lang="en-US" sz="2799" dirty="0">
                  <a:sym typeface="Wingdings" pitchFamily="2" charset="2"/>
                </a:rPr>
                <a:t> </a:t>
              </a:r>
              <a:r>
                <a:rPr lang="en-US" sz="2799" i="1" dirty="0">
                  <a:sym typeface="Wingdings" pitchFamily="2" charset="2"/>
                </a:rPr>
                <a:t>f</a:t>
              </a:r>
              <a:r>
                <a:rPr lang="en-US" sz="2799" dirty="0">
                  <a:sym typeface="Wingdings" pitchFamily="2" charset="2"/>
                </a:rPr>
                <a:t>(x) close to </a:t>
              </a:r>
              <a:r>
                <a:rPr lang="en-US" sz="2799" i="1" dirty="0">
                  <a:sym typeface="Wingdings" pitchFamily="2" charset="2"/>
                </a:rPr>
                <a:t>f</a:t>
              </a:r>
              <a:r>
                <a:rPr lang="en-US" sz="2799" dirty="0">
                  <a:sym typeface="Wingdings" pitchFamily="2" charset="2"/>
                </a:rPr>
                <a:t>(x’)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36114D-B243-2D46-A4F8-B2911E014905}"/>
              </a:ext>
            </a:extLst>
          </p:cNvPr>
          <p:cNvGrpSpPr/>
          <p:nvPr/>
        </p:nvGrpSpPr>
        <p:grpSpPr>
          <a:xfrm>
            <a:off x="5830579" y="3773727"/>
            <a:ext cx="6361421" cy="2962349"/>
            <a:chOff x="6054155" y="3773727"/>
            <a:chExt cx="6361421" cy="29623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477974-2080-4642-8E2C-E2C771D65BBF}"/>
                </a:ext>
              </a:extLst>
            </p:cNvPr>
            <p:cNvSpPr txBox="1"/>
            <p:nvPr/>
          </p:nvSpPr>
          <p:spPr>
            <a:xfrm>
              <a:off x="6054155" y="4489307"/>
              <a:ext cx="6361421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Multiple explanatory factors/distributed representations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Hierarchical organization of explanatory factors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Shared factors across tasks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/>
                <a:t>Manifolds</a:t>
              </a: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Sparsity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Simplicity of Factor Dependencies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hlinkClick r:id="rId3"/>
                </a:rPr>
                <a:t>https://arxiv.org/pdf/1206.5538.pdf</a:t>
              </a:r>
              <a:endParaRPr lang="en-US" sz="2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22DA16-D6AC-F849-89FE-63DEA5E562CA}"/>
                </a:ext>
              </a:extLst>
            </p:cNvPr>
            <p:cNvSpPr txBox="1"/>
            <p:nvPr/>
          </p:nvSpPr>
          <p:spPr>
            <a:xfrm>
              <a:off x="8255943" y="3773727"/>
              <a:ext cx="1957844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/>
                <a:t>Other Priors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8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76047" y="313505"/>
            <a:ext cx="9990713" cy="77887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So What Can ML/AI Do For Networks?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816906" y="3982363"/>
            <a:ext cx="2290565" cy="2300829"/>
            <a:chOff x="9599500" y="2463512"/>
            <a:chExt cx="2291162" cy="2301428"/>
          </a:xfrm>
        </p:grpSpPr>
        <p:sp>
          <p:nvSpPr>
            <p:cNvPr id="17" name="直角三角形 16"/>
            <p:cNvSpPr/>
            <p:nvPr/>
          </p:nvSpPr>
          <p:spPr bwMode="auto">
            <a:xfrm flipH="1">
              <a:off x="10601894" y="3426687"/>
              <a:ext cx="1086924" cy="962933"/>
            </a:xfrm>
            <a:prstGeom prst="rtTriangle">
              <a:avLst/>
            </a:prstGeom>
            <a:solidFill>
              <a:srgbClr val="FF9966"/>
            </a:soli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23988" tIns="23988" rIns="23988" bIns="23988" rtlCol="0" anchor="ctr">
              <a:noAutofit/>
            </a:bodyPr>
            <a:lstStyle/>
            <a:p>
              <a:pPr algn="ctr" defTabSz="5562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000000"/>
                  </a:solidFill>
                  <a:ea typeface="宋体" pitchFamily="2" charset="-122"/>
                </a:rPr>
                <a:t>  </a:t>
              </a:r>
              <a:endParaRPr lang="zh-CN" altLang="en-US" sz="10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9939997" y="4428928"/>
              <a:ext cx="1824361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直接箭头连接符 18"/>
            <p:cNvCxnSpPr/>
            <p:nvPr/>
          </p:nvCxnSpPr>
          <p:spPr bwMode="auto">
            <a:xfrm flipH="1" flipV="1">
              <a:off x="9939996" y="2844874"/>
              <a:ext cx="5590" cy="158964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" name="椭圆 20"/>
            <p:cNvSpPr/>
            <p:nvPr/>
          </p:nvSpPr>
          <p:spPr bwMode="auto">
            <a:xfrm>
              <a:off x="10036017" y="3936602"/>
              <a:ext cx="288057" cy="2989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5991" tIns="35991" rIns="35991" bIns="35991" rtlCol="0" anchor="ctr">
              <a:noAutofit/>
            </a:bodyPr>
            <a:lstStyle/>
            <a:p>
              <a:pPr algn="ctr" defTabSz="556274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8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10787942" y="3665727"/>
              <a:ext cx="288057" cy="2989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5991" tIns="35991" rIns="35991" bIns="35991" rtlCol="0" anchor="ctr">
              <a:noAutofit/>
            </a:bodyPr>
            <a:lstStyle/>
            <a:p>
              <a:pPr algn="ctr" defTabSz="55627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1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11368324" y="2881930"/>
              <a:ext cx="288057" cy="29895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FF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5991" tIns="35991" rIns="35991" bIns="35991" rtlCol="0" anchor="ctr">
              <a:noAutofit/>
            </a:bodyPr>
            <a:lstStyle/>
            <a:p>
              <a:pPr algn="ctr" defTabSz="55627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1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9" name="TextBox 130"/>
            <p:cNvSpPr txBox="1"/>
            <p:nvPr/>
          </p:nvSpPr>
          <p:spPr>
            <a:xfrm rot="16200000">
              <a:off x="9090842" y="3213555"/>
              <a:ext cx="1266319" cy="249003"/>
            </a:xfrm>
            <a:prstGeom prst="rect">
              <a:avLst/>
            </a:prstGeom>
            <a:noFill/>
          </p:spPr>
          <p:txBody>
            <a:bodyPr wrap="none" lIns="60928" tIns="30464" rIns="60928" bIns="30464" rtlCol="0">
              <a:noAutofit/>
            </a:bodyPr>
            <a:lstStyle/>
            <a:p>
              <a:pPr defTabSz="60935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rPr>
                <a:t>Response Period</a:t>
              </a:r>
              <a:endParaRPr lang="zh-CN" altLang="en-US" sz="1200" dirty="0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0" name="TextBox 131"/>
            <p:cNvSpPr txBox="1"/>
            <p:nvPr/>
          </p:nvSpPr>
          <p:spPr>
            <a:xfrm>
              <a:off x="10356509" y="4476929"/>
              <a:ext cx="1534153" cy="288011"/>
            </a:xfrm>
            <a:prstGeom prst="rect">
              <a:avLst/>
            </a:prstGeom>
            <a:noFill/>
          </p:spPr>
          <p:txBody>
            <a:bodyPr wrap="none" lIns="60928" tIns="30464" rIns="60928" bIns="30464" rtlCol="0">
              <a:noAutofit/>
            </a:bodyPr>
            <a:lstStyle/>
            <a:p>
              <a:pPr defTabSz="60935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rPr>
                <a:t>Visual field &amp; Precision</a:t>
              </a:r>
              <a:endParaRPr lang="zh-CN" altLang="en-US" sz="1200" dirty="0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1" name="TextBox 133"/>
            <p:cNvSpPr txBox="1"/>
            <p:nvPr/>
          </p:nvSpPr>
          <p:spPr>
            <a:xfrm>
              <a:off x="9958022" y="2463512"/>
              <a:ext cx="1756189" cy="24620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60928" tIns="30464" rIns="60928" bIns="30464" rtlCol="0">
              <a:noAutofit/>
            </a:bodyPr>
            <a:lstStyle/>
            <a:p>
              <a:pPr algn="ctr" defTabSz="60935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dirty="0">
                  <a:solidFill>
                    <a:srgbClr val="FFFFFF"/>
                  </a:solidFill>
                  <a:latin typeface="Calibri" pitchFamily="34" charset="0"/>
                  <a:ea typeface="宋体" pitchFamily="2" charset="-122"/>
                </a:rPr>
                <a:t>Reactive Control</a:t>
              </a:r>
              <a:endParaRPr lang="zh-CN" altLang="en-US" sz="1200" dirty="0">
                <a:solidFill>
                  <a:srgbClr val="FFFFFF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0796843" y="4005463"/>
              <a:ext cx="10274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56274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1000" dirty="0">
                <a:solidFill>
                  <a:srgbClr val="000000"/>
                </a:solidFill>
                <a:ea typeface="宋体" pitchFamily="2" charset="-122"/>
              </a:endParaRPr>
            </a:p>
            <a:p>
              <a:pPr algn="ctr" defTabSz="5562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dirty="0">
                  <a:solidFill>
                    <a:srgbClr val="000000"/>
                  </a:solidFill>
                  <a:ea typeface="宋体" pitchFamily="2" charset="-122"/>
                </a:rPr>
                <a:t>Dead Corner</a:t>
              </a:r>
              <a:endParaRPr lang="zh-CN" altLang="en-US" sz="1000" dirty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970625" y="3664251"/>
              <a:ext cx="47641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35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dirty="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rPr>
                <a:t>Local</a:t>
              </a:r>
              <a:endParaRPr lang="zh-CN" altLang="en-US" sz="1100" dirty="0">
                <a:solidFill>
                  <a:schemeClr val="bg1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466412" y="3456216"/>
              <a:ext cx="88775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35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dirty="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rPr>
                <a:t>Distributed</a:t>
              </a:r>
              <a:endParaRPr lang="zh-CN" altLang="en-US" sz="1100" dirty="0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5" name="TextBox 129"/>
            <p:cNvSpPr txBox="1"/>
            <p:nvPr/>
          </p:nvSpPr>
          <p:spPr>
            <a:xfrm>
              <a:off x="10634091" y="2910593"/>
              <a:ext cx="768948" cy="2051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pPr defTabSz="60935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50" dirty="0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rPr>
                <a:t>Centralized</a:t>
              </a:r>
              <a:endParaRPr lang="zh-CN" altLang="en-US" sz="1050" dirty="0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</p:grpSp>
      <p:graphicFrame>
        <p:nvGraphicFramePr>
          <p:cNvPr id="53" name="图表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7036839"/>
              </p:ext>
            </p:extLst>
          </p:nvPr>
        </p:nvGraphicFramePr>
        <p:xfrm>
          <a:off x="2915814" y="1081056"/>
          <a:ext cx="4582986" cy="4672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6696051" y="1608559"/>
            <a:ext cx="3077267" cy="1499483"/>
            <a:chOff x="8150433" y="336745"/>
            <a:chExt cx="3418813" cy="1900289"/>
          </a:xfrm>
        </p:grpSpPr>
        <p:sp>
          <p:nvSpPr>
            <p:cNvPr id="11" name="矩形 10"/>
            <p:cNvSpPr/>
            <p:nvPr/>
          </p:nvSpPr>
          <p:spPr>
            <a:xfrm>
              <a:off x="8150433" y="533732"/>
              <a:ext cx="3418813" cy="17033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just">
                <a:spcBef>
                  <a:spcPts val="60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IP traffic is dynamic and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bursty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at any time scale (self-similarity/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scale invariance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 algn="just">
                <a:spcBef>
                  <a:spcPts val="60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Overprovisioning typical approach to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QoS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algn="just">
                <a:spcBef>
                  <a:spcPts val="600"/>
                </a:spcBef>
              </a:pPr>
              <a:endPara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五边形 11"/>
            <p:cNvSpPr/>
            <p:nvPr/>
          </p:nvSpPr>
          <p:spPr>
            <a:xfrm>
              <a:off x="8227389" y="336745"/>
              <a:ext cx="1566912" cy="368988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altLang="zh-CN" sz="1200" dirty="0"/>
                <a:t>Coarse Control</a:t>
              </a:r>
              <a:endParaRPr lang="zh-CN" altLang="en-US" sz="12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34164" y="3803274"/>
            <a:ext cx="2948492" cy="1236496"/>
            <a:chOff x="8150434" y="797028"/>
            <a:chExt cx="3275745" cy="1273809"/>
          </a:xfrm>
        </p:grpSpPr>
        <p:sp>
          <p:nvSpPr>
            <p:cNvPr id="15" name="矩形 14"/>
            <p:cNvSpPr/>
            <p:nvPr/>
          </p:nvSpPr>
          <p:spPr>
            <a:xfrm>
              <a:off x="8150434" y="981522"/>
              <a:ext cx="3275745" cy="108931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just">
                <a:spcBef>
                  <a:spcPts val="600"/>
                </a:spcBef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Reactive control responds to events after the event occurs. </a:t>
              </a:r>
            </a:p>
            <a:p>
              <a:pPr algn="just">
                <a:spcBef>
                  <a:spcPts val="60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Need proactivity since reactive might be too late. </a:t>
              </a:r>
            </a:p>
          </p:txBody>
        </p:sp>
        <p:sp>
          <p:nvSpPr>
            <p:cNvPr id="16" name="五边形 15"/>
            <p:cNvSpPr/>
            <p:nvPr/>
          </p:nvSpPr>
          <p:spPr>
            <a:xfrm>
              <a:off x="8227389" y="797028"/>
              <a:ext cx="1413471" cy="3689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altLang="zh-CN" sz="1600" dirty="0"/>
                <a:t>Reactive</a:t>
              </a:r>
              <a:endParaRPr lang="zh-CN" altLang="en-US" sz="16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96862" y="3546257"/>
            <a:ext cx="2948492" cy="2036951"/>
            <a:chOff x="8151343" y="532255"/>
            <a:chExt cx="3275745" cy="2098417"/>
          </a:xfrm>
        </p:grpSpPr>
        <p:sp>
          <p:nvSpPr>
            <p:cNvPr id="44" name="矩形 43"/>
            <p:cNvSpPr/>
            <p:nvPr/>
          </p:nvSpPr>
          <p:spPr>
            <a:xfrm>
              <a:off x="8151343" y="797027"/>
              <a:ext cx="3275745" cy="183364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just">
                <a:spcBef>
                  <a:spcPts val="60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Predictions are probabilistic and networks exhibit many different stochastic behaviors.</a:t>
              </a:r>
            </a:p>
            <a:p>
              <a:pPr algn="just">
                <a:spcBef>
                  <a:spcPts val="60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Typical approach to deal with ”noise”: Use the average, maximum, and variance to compute a (likely suboptimal) safety margin. Example: Overprovisioning vs. QoS</a:t>
              </a:r>
            </a:p>
          </p:txBody>
        </p:sp>
        <p:sp>
          <p:nvSpPr>
            <p:cNvPr id="45" name="五边形 44"/>
            <p:cNvSpPr/>
            <p:nvPr/>
          </p:nvSpPr>
          <p:spPr>
            <a:xfrm>
              <a:off x="8219915" y="532255"/>
              <a:ext cx="1575450" cy="529543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altLang="zh-CN" sz="1400" dirty="0">
                  <a:solidFill>
                    <a:schemeClr val="bg1"/>
                  </a:solidFill>
                </a:rPr>
                <a:t>Wide &amp; Static Safety Margin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510646" y="5008121"/>
            <a:ext cx="4028915" cy="1657838"/>
            <a:chOff x="8150434" y="797028"/>
            <a:chExt cx="4476084" cy="1707865"/>
          </a:xfrm>
        </p:grpSpPr>
        <p:sp>
          <p:nvSpPr>
            <p:cNvPr id="47" name="矩形 46"/>
            <p:cNvSpPr/>
            <p:nvPr/>
          </p:nvSpPr>
          <p:spPr>
            <a:xfrm>
              <a:off x="8150434" y="981521"/>
              <a:ext cx="4476084" cy="15233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just">
                <a:spcBef>
                  <a:spcPts val="600"/>
                </a:spcBef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Learning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(data) will play more important roles in all network functions. As such we must design s/w and h/w for data export (but what format, what meta-data,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etc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).</a:t>
              </a:r>
            </a:p>
            <a:p>
              <a:pPr algn="just">
                <a:spcBef>
                  <a:spcPts val="60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Note: 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Dependence (correlation) does not imply causation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How then can we accomplish many of our primary tasks (e.g. root cause analysis) in a non-ad-hoc fashion?</a:t>
              </a:r>
            </a:p>
          </p:txBody>
        </p:sp>
        <p:sp>
          <p:nvSpPr>
            <p:cNvPr id="48" name="五边形 47"/>
            <p:cNvSpPr/>
            <p:nvPr/>
          </p:nvSpPr>
          <p:spPr>
            <a:xfrm>
              <a:off x="8227389" y="797028"/>
              <a:ext cx="1413471" cy="3689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altLang="zh-CN" sz="1600" dirty="0"/>
                <a:t>Emerging</a:t>
              </a:r>
              <a:endParaRPr lang="zh-CN" altLang="en-US" sz="1600" dirty="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32892" y="1938850"/>
            <a:ext cx="2795914" cy="1283668"/>
            <a:chOff x="8150435" y="797028"/>
            <a:chExt cx="3106232" cy="1874677"/>
          </a:xfrm>
        </p:grpSpPr>
        <p:sp>
          <p:nvSpPr>
            <p:cNvPr id="55" name="矩形 54"/>
            <p:cNvSpPr/>
            <p:nvPr/>
          </p:nvSpPr>
          <p:spPr>
            <a:xfrm>
              <a:off x="8150435" y="981522"/>
              <a:ext cx="3106232" cy="169018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just">
                <a:spcBef>
                  <a:spcPts val="60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New and services (e.g. </a:t>
              </a:r>
              <a:r>
                <a:rPr lang="en-US" altLang="zh-CN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IoT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 exceed the manual capacity. </a:t>
              </a:r>
            </a:p>
            <a:p>
              <a:pPr algn="just">
                <a:spcBef>
                  <a:spcPts val="600"/>
                </a:spcBef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Introducing ML/AI into network aims to </a:t>
              </a: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improve automation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(lots of runway)</a:t>
              </a:r>
            </a:p>
          </p:txBody>
        </p:sp>
        <p:sp>
          <p:nvSpPr>
            <p:cNvPr id="56" name="五边形 55"/>
            <p:cNvSpPr/>
            <p:nvPr/>
          </p:nvSpPr>
          <p:spPr>
            <a:xfrm>
              <a:off x="8227389" y="797028"/>
              <a:ext cx="1413471" cy="3689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r>
                <a:rPr lang="en-US" altLang="zh-CN" sz="1400" dirty="0">
                  <a:solidFill>
                    <a:schemeClr val="bg1"/>
                  </a:solidFill>
                </a:rPr>
                <a:t>Automation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5F8FF2-8D3B-674B-B530-DCCBA25905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55" y="1366512"/>
            <a:ext cx="3470286" cy="16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8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016192" y="258561"/>
            <a:ext cx="7437055" cy="77887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ML/AI Functionality For Networks</a:t>
            </a:r>
          </a:p>
        </p:txBody>
      </p:sp>
      <p:graphicFrame>
        <p:nvGraphicFramePr>
          <p:cNvPr id="5" name="表格 15">
            <a:extLst>
              <a:ext uri="{FF2B5EF4-FFF2-40B4-BE49-F238E27FC236}">
                <a16:creationId xmlns:a16="http://schemas.microsoft.com/office/drawing/2014/main" id="{EEA0AE50-EF64-2342-80FE-763C49BF3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076443"/>
              </p:ext>
            </p:extLst>
          </p:nvPr>
        </p:nvGraphicFramePr>
        <p:xfrm>
          <a:off x="1205341" y="2335111"/>
          <a:ext cx="9781319" cy="364225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248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3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19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GOOD</a:t>
                      </a:r>
                      <a:r>
                        <a:rPr lang="en-US" sz="18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AT</a:t>
                      </a:r>
                      <a:endParaRPr 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VALUE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87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altLang="zh-CN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Solving</a:t>
                      </a:r>
                      <a:r>
                        <a:rPr lang="en-US" altLang="zh-CN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Complex Problems</a:t>
                      </a:r>
                      <a:endParaRPr lang="en-US" altLang="zh-CN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i="1" u="sng" dirty="0">
                          <a:solidFill>
                            <a:srgbClr val="C00000"/>
                          </a:solidFill>
                        </a:rPr>
                        <a:t>Dynamic Control</a:t>
                      </a:r>
                      <a:endParaRPr lang="en-US" sz="2000" i="1" u="sng" baseline="0" dirty="0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Dynamically control the traffic both in overlay / underlay network and flow / packet level. Real-time and fine-grain policies. 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87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Automated</a:t>
                      </a:r>
                      <a:r>
                        <a:rPr lang="en-US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Decision-Making</a:t>
                      </a:r>
                      <a:endParaRPr 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i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Lower OPEX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Automated decision-making simplifies the operations.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987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Mining</a:t>
                      </a:r>
                      <a:r>
                        <a:rPr lang="en-US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and Modeling</a:t>
                      </a:r>
                      <a:endParaRPr 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i="1" u="sng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Enable More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ML enable various forms  inference which can be used to proactively guarantee the QoS and </a:t>
                      </a:r>
                      <a:r>
                        <a:rPr lang="en-US" sz="16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QoE</a:t>
                      </a:r>
                      <a:r>
                        <a:rPr lang="en-US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 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46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56000" y="202461"/>
            <a:ext cx="8998856" cy="778875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Lots of work trying to bring ML to networking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71565" y="2223405"/>
            <a:ext cx="5975107" cy="4634595"/>
          </a:xfrm>
        </p:spPr>
        <p:txBody>
          <a:bodyPr>
            <a:normAutofit lnSpcReduction="10000"/>
          </a:bodyPr>
          <a:lstStyle/>
          <a:p>
            <a:pPr marL="76055" lvl="1" indent="-342797" algn="just">
              <a:buFont typeface="Arial" panose="020B0604020202020204" pitchFamily="34" charset="0"/>
              <a:buChar char="•"/>
            </a:pPr>
            <a:r>
              <a:rPr lang="en-US" altLang="zh-CN" sz="1999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Routing</a:t>
            </a:r>
          </a:p>
          <a:p>
            <a:pPr marL="685594" lvl="2" indent="-342797" algn="just">
              <a:buFont typeface="Arial" panose="020B0604020202020204" pitchFamily="34" charset="0"/>
              <a:buChar char="–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“Self-Aware Networks: the Cognitive Packet Network and its Performance”</a:t>
            </a:r>
          </a:p>
          <a:p>
            <a:pPr marL="685594" lvl="2" indent="-342797" algn="just">
              <a:buFont typeface="Arial" panose="020B0604020202020204" pitchFamily="34" charset="0"/>
              <a:buChar char="–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“Towards a cognitive routing engine for software defined networks”</a:t>
            </a:r>
          </a:p>
          <a:p>
            <a:pPr marL="685594" lvl="2" indent="-342797" algn="just">
              <a:buFont typeface="Arial" panose="020B0604020202020204" pitchFamily="34" charset="0"/>
              <a:buChar char="–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Note: Distance vector routing vs. TD(0) learning</a:t>
            </a:r>
          </a:p>
          <a:p>
            <a:pPr marL="76055" lvl="1" indent="-342797" algn="just">
              <a:buFont typeface="Arial" panose="020B0604020202020204" pitchFamily="34" charset="0"/>
              <a:buChar char="•"/>
            </a:pPr>
            <a:r>
              <a:rPr lang="en-US" sz="1999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Traffic Engineering</a:t>
            </a:r>
          </a:p>
          <a:p>
            <a:pPr marL="685594" lvl="2" indent="-342797" algn="just">
              <a:buFont typeface="Arial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“RLTE: Reinforcement Learning for Traffic-Engineering”</a:t>
            </a:r>
          </a:p>
          <a:p>
            <a:pPr marL="685594" lvl="2" indent="-342797" algn="just">
              <a:buFont typeface="Arial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“Experience-driven Networking: A Deep Reinforcement Learning based Approach”</a:t>
            </a:r>
          </a:p>
          <a:p>
            <a:pPr marL="76055" lvl="1" indent="-342797" algn="just">
              <a:buFont typeface="Arial" panose="020B0604020202020204" pitchFamily="34" charset="0"/>
              <a:buChar char="•"/>
            </a:pPr>
            <a:r>
              <a:rPr lang="en-US" sz="1999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Resource Management</a:t>
            </a:r>
          </a:p>
          <a:p>
            <a:pPr marL="685594" lvl="2" indent="-342797" algn="just">
              <a:buFont typeface="Arial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“Resource Management with Deep Reinforcement Learning” </a:t>
            </a:r>
          </a:p>
          <a:p>
            <a:pPr marL="76055" lvl="1" indent="-342797" algn="just">
              <a:buFont typeface="Arial" panose="020B0604020202020204" pitchFamily="34" charset="0"/>
              <a:buChar char="•"/>
            </a:pPr>
            <a:r>
              <a:rPr lang="en-US" sz="1999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Congestion Control</a:t>
            </a:r>
          </a:p>
          <a:p>
            <a:pPr marL="685594" lvl="2" indent="-342797" algn="just">
              <a:buFont typeface="Arial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“TCP ex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Machina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Computer-Generated Congestion Control”</a:t>
            </a:r>
          </a:p>
          <a:p>
            <a:pPr marL="685594" lvl="2" indent="-342797" algn="just">
              <a:buFont typeface="Arial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“An experimental study of the learnability of congestion control”</a:t>
            </a:r>
          </a:p>
          <a:p>
            <a:pPr marL="685594" lvl="2" indent="-342797" algn="just">
              <a:buFont typeface="Arial" pitchFamily="34" charset="0"/>
              <a:buChar char="–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https://www.ietf.org/proceedings/101/slides/slides-101-iccrg-pcc-performance-oriented-congestion-control-00.pdf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960511"/>
              </p:ext>
            </p:extLst>
          </p:nvPr>
        </p:nvGraphicFramePr>
        <p:xfrm>
          <a:off x="6204661" y="2428131"/>
          <a:ext cx="5871362" cy="403323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31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9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969"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0" u="none" dirty="0"/>
                        <a:t>Rollout</a:t>
                      </a:r>
                      <a:endParaRPr lang="zh-CN" altLang="en-US" sz="2000" b="0" u="none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600" b="1" dirty="0"/>
                        <a:t>Best Effort: </a:t>
                      </a:r>
                      <a:r>
                        <a:rPr lang="en-US" altLang="zh-CN" sz="1600" baseline="0" dirty="0"/>
                        <a:t> No traffic optimization</a:t>
                      </a:r>
                      <a:endParaRPr lang="zh-CN" altLang="en-US" sz="16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just" defTabSz="12192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Traditional</a:t>
                      </a:r>
                      <a:r>
                        <a:rPr lang="en-US" altLang="zh-CN" sz="1600" b="1" baseline="0" dirty="0"/>
                        <a:t> TE</a:t>
                      </a:r>
                      <a:r>
                        <a:rPr lang="en-US" altLang="zh-CN" sz="1600" baseline="0" dirty="0"/>
                        <a:t>:  Use static policy to optimize traffic. </a:t>
                      </a:r>
                      <a:endParaRPr lang="zh-CN" altLang="en-US" sz="16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7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600" b="1" dirty="0"/>
                        <a:t>Open Loop Control</a:t>
                      </a:r>
                      <a:r>
                        <a:rPr lang="en-US" altLang="zh-CN" sz="1600" dirty="0"/>
                        <a:t>: Based on stage</a:t>
                      </a:r>
                      <a:r>
                        <a:rPr lang="en-US" altLang="zh-CN" sz="1600" baseline="0" dirty="0"/>
                        <a:t> 2, implement traffic monitoring and recognition. Manually make the policies and adjust the network configuration in period.</a:t>
                      </a:r>
                      <a:endParaRPr lang="zh-CN" altLang="en-US" sz="16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5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600" b="1" dirty="0"/>
                        <a:t>Closed Loop Control</a:t>
                      </a:r>
                      <a:r>
                        <a:rPr lang="en-US" altLang="zh-CN" sz="1600" dirty="0"/>
                        <a:t>: Based on stage</a:t>
                      </a:r>
                      <a:r>
                        <a:rPr lang="en-US" altLang="zh-CN" sz="1600" baseline="0" dirty="0"/>
                        <a:t> 3, some (but not all) network policies can be deployed and executed automatically and others retain human decision-making (e.g. via recommender systems)</a:t>
                      </a:r>
                      <a:endParaRPr lang="zh-CN" altLang="en-US" sz="16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7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just" defTabSz="12192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/>
                        <a:t>Autonomous Networking</a:t>
                      </a:r>
                      <a:r>
                        <a:rPr lang="en-US" altLang="zh-CN" sz="1600" dirty="0"/>
                        <a:t>: Based on stage 4, all the network</a:t>
                      </a:r>
                      <a:r>
                        <a:rPr lang="en-US" altLang="zh-CN" sz="1600" baseline="0" dirty="0"/>
                        <a:t> policies can be deployed and executed automatically. Again, retain open loop control</a:t>
                      </a:r>
                      <a:endParaRPr lang="zh-CN" altLang="en-US" sz="1600" dirty="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D32B1D-4B32-3E4C-8ED7-30827375B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38" y="3333496"/>
            <a:ext cx="5765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8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35029" y="212379"/>
            <a:ext cx="2144462" cy="778875"/>
          </a:xfrm>
        </p:spPr>
        <p:txBody>
          <a:bodyPr/>
          <a:lstStyle/>
          <a:p>
            <a:r>
              <a:rPr lang="en-US" altLang="zh-CN" sz="4400" dirty="0">
                <a:solidFill>
                  <a:schemeClr val="bg1"/>
                </a:solidFill>
              </a:rPr>
              <a:t>Agenda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892896" y="2550600"/>
            <a:ext cx="9990713" cy="4096642"/>
          </a:xfrm>
        </p:spPr>
        <p:txBody>
          <a:bodyPr>
            <a:normAutofit/>
          </a:bodyPr>
          <a:lstStyle/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What can ML/AI bring to the network?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Huawei’s Approach: Intelligent Network Infrastructure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       - Architecture and Impacts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       - Key Technologies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       - Case Studies</a:t>
            </a:r>
          </a:p>
          <a:p>
            <a:pPr marL="342797" indent="-342797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3200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46317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2678</Words>
  <Application>Microsoft Macintosh PowerPoint</Application>
  <PresentationFormat>Widescreen</PresentationFormat>
  <Paragraphs>515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微软雅黑</vt:lpstr>
      <vt:lpstr>ＭＳ Ｐゴシック</vt:lpstr>
      <vt:lpstr>宋体</vt:lpstr>
      <vt:lpstr>Akkurat Pro Light</vt:lpstr>
      <vt:lpstr>Arial</vt:lpstr>
      <vt:lpstr>Calibri</vt:lpstr>
      <vt:lpstr>Calibri Light</vt:lpstr>
      <vt:lpstr>Cambria Math</vt:lpstr>
      <vt:lpstr>FrutigerNext LT Regular</vt:lpstr>
      <vt:lpstr>Gotham</vt:lpstr>
      <vt:lpstr>Mangal</vt:lpstr>
      <vt:lpstr>Wingdings</vt:lpstr>
      <vt:lpstr>方正兰亭细黑_GBK</vt:lpstr>
      <vt:lpstr>Office Theme</vt:lpstr>
      <vt:lpstr>Custom Design</vt:lpstr>
      <vt:lpstr>PowerPoint Presentation</vt:lpstr>
      <vt:lpstr>PowerPoint Presentation</vt:lpstr>
      <vt:lpstr>Agenda</vt:lpstr>
      <vt:lpstr>Before We Dive In</vt:lpstr>
      <vt:lpstr>PowerPoint Presentation</vt:lpstr>
      <vt:lpstr>So What Can ML/AI Do For Networks?</vt:lpstr>
      <vt:lpstr>ML/AI Functionality For Networks</vt:lpstr>
      <vt:lpstr>Lots of work trying to bring ML to networking</vt:lpstr>
      <vt:lpstr>Agenda</vt:lpstr>
      <vt:lpstr>Architecture</vt:lpstr>
      <vt:lpstr>Impact on Control Plane</vt:lpstr>
      <vt:lpstr>PowerPoint Presentation</vt:lpstr>
      <vt:lpstr>Impact on Forwarding Plane</vt:lpstr>
      <vt:lpstr>Emergence of the “Collection” Data Plane</vt:lpstr>
      <vt:lpstr>Agenda</vt:lpstr>
      <vt:lpstr>Modern ML: Theory + Engineering</vt:lpstr>
      <vt:lpstr>Agenda</vt:lpstr>
      <vt:lpstr>Case Study 1: Intelligent Traffic Balancing</vt:lpstr>
      <vt:lpstr>PowerPoint Presentation</vt:lpstr>
      <vt:lpstr>Case Study 3: QoS Inference Engine</vt:lpstr>
      <vt:lpstr>Aside: What is an Autoencoder?</vt:lpstr>
      <vt:lpstr>    Autoencoder? Special Kind of Neural Network</vt:lpstr>
      <vt:lpstr>But First: What Does A Single Neuron Do?</vt:lpstr>
      <vt:lpstr>So What Kinds of Things Can a Single  Artificial Neuron Compute?</vt:lpstr>
      <vt:lpstr>So What is Really Happening Here?</vt:lpstr>
      <vt:lpstr>Manifolds?</vt:lpstr>
      <vt:lpstr>So OK, All Cool, But How Does The  Autoencoder Actually Work?</vt:lpstr>
      <vt:lpstr>How Hard To Code This Up In Tensorflow?</vt:lpstr>
      <vt:lpstr>Autoencoder Output</vt:lpstr>
      <vt:lpstr>Aside: How Big is the MNIST Space?</vt:lpstr>
      <vt:lpstr>Case Study 4: Intelligent Measurement</vt:lpstr>
      <vt:lpstr>Agenda</vt:lpstr>
      <vt:lpstr>Roadmap</vt:lpstr>
      <vt:lpstr>DEMO: #44 HUAWEI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167</cp:revision>
  <dcterms:created xsi:type="dcterms:W3CDTF">2016-08-09T14:32:52Z</dcterms:created>
  <dcterms:modified xsi:type="dcterms:W3CDTF">2018-03-27T17:04:12Z</dcterms:modified>
</cp:coreProperties>
</file>